
<file path=[Content_Types].xml><?xml version="1.0" encoding="utf-8"?>
<Types xmlns="http://schemas.openxmlformats.org/package/2006/content-types">
  <Default Extension="glb" ContentType="model/gltf.binary"/>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4"/>
  </p:notesMasterIdLst>
  <p:sldIdLst>
    <p:sldId id="257" r:id="rId5"/>
    <p:sldId id="626" r:id="rId6"/>
    <p:sldId id="625" r:id="rId7"/>
    <p:sldId id="266" r:id="rId8"/>
    <p:sldId id="620" r:id="rId9"/>
    <p:sldId id="622" r:id="rId10"/>
    <p:sldId id="623" r:id="rId11"/>
    <p:sldId id="627" r:id="rId12"/>
    <p:sldId id="629" r:id="rId13"/>
    <p:sldId id="594" r:id="rId14"/>
    <p:sldId id="624" r:id="rId15"/>
    <p:sldId id="628" r:id="rId16"/>
    <p:sldId id="630" r:id="rId17"/>
    <p:sldId id="631" r:id="rId18"/>
    <p:sldId id="632" r:id="rId19"/>
    <p:sldId id="633" r:id="rId20"/>
    <p:sldId id="634" r:id="rId21"/>
    <p:sldId id="268" r:id="rId22"/>
    <p:sldId id="269" r:id="rId23"/>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49E0"/>
    <a:srgbClr val="6FF1EB"/>
    <a:srgbClr val="BE2834"/>
    <a:srgbClr val="6FF7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20" autoAdjust="0"/>
    <p:restoredTop sz="85578" autoAdjust="0"/>
  </p:normalViewPr>
  <p:slideViewPr>
    <p:cSldViewPr snapToGrid="0">
      <p:cViewPr varScale="1">
        <p:scale>
          <a:sx n="63" d="100"/>
          <a:sy n="63" d="100"/>
        </p:scale>
        <p:origin x="608" y="5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60410C5D-EFA8-4E5F-B3E8-14958F5B9CBA}" type="datetimeFigureOut">
              <a:rPr lang="en-US" smtClean="0"/>
              <a:t>1/15/2026</a:t>
            </a:fld>
            <a:endParaRPr lang="en-US"/>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E55DEEBF-2505-4DC8-86E0-258042D38081}" type="slidenum">
              <a:rPr lang="en-US" smtClean="0"/>
              <a:t>‹#›</a:t>
            </a:fld>
            <a:endParaRPr lang="en-US"/>
          </a:p>
        </p:txBody>
      </p:sp>
    </p:spTree>
    <p:extLst>
      <p:ext uri="{BB962C8B-B14F-4D97-AF65-F5344CB8AC3E}">
        <p14:creationId xmlns:p14="http://schemas.microsoft.com/office/powerpoint/2010/main" val="2115435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1</a:t>
            </a:fld>
            <a:endParaRPr lang="en-US"/>
          </a:p>
        </p:txBody>
      </p:sp>
    </p:spTree>
    <p:extLst>
      <p:ext uri="{BB962C8B-B14F-4D97-AF65-F5344CB8AC3E}">
        <p14:creationId xmlns:p14="http://schemas.microsoft.com/office/powerpoint/2010/main" val="428917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4</a:t>
            </a:fld>
            <a:endParaRPr lang="en-US"/>
          </a:p>
        </p:txBody>
      </p:sp>
    </p:spTree>
    <p:extLst>
      <p:ext uri="{BB962C8B-B14F-4D97-AF65-F5344CB8AC3E}">
        <p14:creationId xmlns:p14="http://schemas.microsoft.com/office/powerpoint/2010/main" val="1896420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Six Stage Five Phase Lifecycle:</a:t>
            </a:r>
          </a:p>
          <a:p>
            <a:endParaRPr lang="en-US" dirty="0"/>
          </a:p>
          <a:p>
            <a:r>
              <a:rPr lang="en-US" dirty="0"/>
              <a:t>I was struggling to create a visual analogy for explaining the Data Science Lifecycle. Then I saw my 9 month old grandson playing with his donut shaped stacking toys. </a:t>
            </a:r>
          </a:p>
          <a:p>
            <a:endParaRPr lang="en-US" dirty="0"/>
          </a:p>
          <a:p>
            <a:r>
              <a:rPr lang="en-US" dirty="0"/>
              <a:t>Bingo! It was the perfect analogy for illustrating the 3-dimenstional nature of the DS lifecycle that has both stages and phases. </a:t>
            </a:r>
          </a:p>
          <a:p>
            <a:endParaRPr lang="en-US" dirty="0"/>
          </a:p>
          <a:p>
            <a:r>
              <a:rPr lang="en-US" dirty="0"/>
              <a:t>The Data Science lifecycle is similar in many ways to the SDLC but also subtly different. What differences to you see? Why do we have these differences for Data Science applications? </a:t>
            </a:r>
          </a:p>
          <a:p>
            <a:endParaRPr lang="en-US" dirty="0"/>
          </a:p>
          <a:p>
            <a:r>
              <a:rPr lang="en-US" dirty="0"/>
              <a:t>This structure is unique to my experience. By having both phases and stages we can better capture the evolution of applications as they move from initial concepts to full production. </a:t>
            </a:r>
          </a:p>
        </p:txBody>
      </p:sp>
      <p:sp>
        <p:nvSpPr>
          <p:cNvPr id="4" name="Slide Number Placeholder 3"/>
          <p:cNvSpPr>
            <a:spLocks noGrp="1"/>
          </p:cNvSpPr>
          <p:nvPr>
            <p:ph type="sldNum" sz="quarter" idx="5"/>
          </p:nvPr>
        </p:nvSpPr>
        <p:spPr/>
        <p:txBody>
          <a:bodyPr/>
          <a:lstStyle/>
          <a:p>
            <a:fld id="{E55DEEBF-2505-4DC8-86E0-258042D38081}" type="slidenum">
              <a:rPr lang="en-US" smtClean="0"/>
              <a:t>5</a:t>
            </a:fld>
            <a:endParaRPr lang="en-US"/>
          </a:p>
        </p:txBody>
      </p:sp>
    </p:spTree>
    <p:extLst>
      <p:ext uri="{BB962C8B-B14F-4D97-AF65-F5344CB8AC3E}">
        <p14:creationId xmlns:p14="http://schemas.microsoft.com/office/powerpoint/2010/main" val="1138846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*Minimum Viable Product</a:t>
            </a:r>
          </a:p>
          <a:p>
            <a:r>
              <a:rPr lang="en-US" dirty="0"/>
              <a:t># Extract, Transform, Load</a:t>
            </a:r>
          </a:p>
        </p:txBody>
      </p:sp>
      <p:sp>
        <p:nvSpPr>
          <p:cNvPr id="4" name="Slide Number Placeholder 3"/>
          <p:cNvSpPr>
            <a:spLocks noGrp="1"/>
          </p:cNvSpPr>
          <p:nvPr>
            <p:ph type="sldNum" sz="quarter" idx="5"/>
          </p:nvPr>
        </p:nvSpPr>
        <p:spPr/>
        <p:txBody>
          <a:bodyPr/>
          <a:lstStyle/>
          <a:p>
            <a:fld id="{E55DEEBF-2505-4DC8-86E0-258042D38081}" type="slidenum">
              <a:rPr lang="en-US" smtClean="0"/>
              <a:t>6</a:t>
            </a:fld>
            <a:endParaRPr lang="en-US"/>
          </a:p>
        </p:txBody>
      </p:sp>
    </p:spTree>
    <p:extLst>
      <p:ext uri="{BB962C8B-B14F-4D97-AF65-F5344CB8AC3E}">
        <p14:creationId xmlns:p14="http://schemas.microsoft.com/office/powerpoint/2010/main" val="437361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Exploratory Data Analysis</a:t>
            </a:r>
          </a:p>
        </p:txBody>
      </p:sp>
      <p:sp>
        <p:nvSpPr>
          <p:cNvPr id="4" name="Slide Number Placeholder 3"/>
          <p:cNvSpPr>
            <a:spLocks noGrp="1"/>
          </p:cNvSpPr>
          <p:nvPr>
            <p:ph type="sldNum" sz="quarter" idx="5"/>
          </p:nvPr>
        </p:nvSpPr>
        <p:spPr/>
        <p:txBody>
          <a:bodyPr/>
          <a:lstStyle/>
          <a:p>
            <a:fld id="{E55DEEBF-2505-4DC8-86E0-258042D38081}" type="slidenum">
              <a:rPr lang="en-US" smtClean="0"/>
              <a:t>7</a:t>
            </a:fld>
            <a:endParaRPr lang="en-US"/>
          </a:p>
        </p:txBody>
      </p:sp>
    </p:spTree>
    <p:extLst>
      <p:ext uri="{BB962C8B-B14F-4D97-AF65-F5344CB8AC3E}">
        <p14:creationId xmlns:p14="http://schemas.microsoft.com/office/powerpoint/2010/main" val="2182165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DEE9C35B-7FCA-4820-96CF-7A07428D141B}" type="datetime1">
              <a:rPr lang="en-US" smtClean="0"/>
              <a:t>1/15/2026</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961D6-EA4B-4BC1-9368-58B3B3DFB6E4}" type="datetime1">
              <a:rPr lang="en-US" smtClean="0"/>
              <a:t>1/15/2026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4E1ACD8E-F0B7-4458-9AAA-2644029419D2}" type="datetime1">
              <a:rPr lang="en-US" smtClean="0"/>
              <a:t>1/15/2026</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50174"/>
          </a:xfrm>
        </p:spPr>
        <p:txBody>
          <a:bodyPr/>
          <a:lstStyle/>
          <a:p>
            <a:r>
              <a:rPr lang="en-US" dirty="0"/>
              <a:t>Click to edit Master title style</a:t>
            </a:r>
          </a:p>
        </p:txBody>
      </p:sp>
      <p:sp>
        <p:nvSpPr>
          <p:cNvPr id="3" name="Content Placeholder 2"/>
          <p:cNvSpPr>
            <a:spLocks noGrp="1"/>
          </p:cNvSpPr>
          <p:nvPr>
            <p:ph idx="1"/>
          </p:nvPr>
        </p:nvSpPr>
        <p:spPr>
          <a:xfrm>
            <a:off x="581192" y="1451113"/>
            <a:ext cx="11029615" cy="45242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F48E4058-D781-4C6C-9684-F447CF6B3601}" type="datetime1">
              <a:rPr lang="en-US" smtClean="0"/>
              <a:t>1/15/2026</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479871FE-B239-4808-9BEE-61F89448C14F}" type="datetime1">
              <a:rPr lang="en-US" smtClean="0"/>
              <a:t>1/15/2026</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3AAC05C-234E-4136-8C47-FF654E6B6864}" type="datetime1">
              <a:rPr lang="en-US" smtClean="0"/>
              <a:t>1/15/2026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48C090-6300-4200-964F-EFF219631C6A}" type="datetime1">
              <a:rPr lang="en-US" smtClean="0"/>
              <a:t>1/15/2026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BF502E-6B8C-467A-9787-57A79BACE203}" type="datetime1">
              <a:rPr lang="en-US" smtClean="0"/>
              <a:t>1/15/2026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71B64B-9CED-4E9E-BAE2-62F9B08AE730}" type="datetime1">
              <a:rPr lang="en-US" smtClean="0"/>
              <a:t>1/15/2026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A1915E85-D6A4-47BE-BA72-24FFAE6BFC33}" type="datetime1">
              <a:rPr lang="en-US" smtClean="0"/>
              <a:t>1/15/2026</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5F91AE-E540-456F-BDA6-6972932B32A8}" type="datetime1">
              <a:rPr lang="en-US" smtClean="0"/>
              <a:t>1/15/2026</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099F8ABD-A758-48A5-999C-085808217707}" type="datetime1">
              <a:rPr lang="en-US" smtClean="0"/>
              <a:t>1/15/2026</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7" name="Picture 6">
            <a:extLst>
              <a:ext uri="{FF2B5EF4-FFF2-40B4-BE49-F238E27FC236}">
                <a16:creationId xmlns:a16="http://schemas.microsoft.com/office/drawing/2014/main" id="{6176680F-15D4-6415-D4A1-498D4EEE20AD}"/>
              </a:ext>
            </a:extLst>
          </p:cNvPr>
          <p:cNvPicPr>
            <a:picLocks noChangeAspect="1"/>
          </p:cNvPicPr>
          <p:nvPr userDrawn="1"/>
        </p:nvPicPr>
        <p:blipFill>
          <a:blip r:embed="rId13"/>
          <a:stretch>
            <a:fillRect/>
          </a:stretch>
        </p:blipFill>
        <p:spPr>
          <a:xfrm>
            <a:off x="10473306" y="5930473"/>
            <a:ext cx="1354843" cy="539148"/>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2FB82883-1DC0-4BE1-A607-009095F33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FA98EAA-A866-4C95-A2A8-44E46FBA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56000">
                <a:schemeClr val="tx1">
                  <a:alpha val="39000"/>
                </a:schemeClr>
              </a:gs>
              <a:gs pos="100000">
                <a:schemeClr val="tx1">
                  <a:alpha val="8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2615738" y="5680637"/>
            <a:ext cx="6960524" cy="598516"/>
          </a:xfrm>
        </p:spPr>
        <p:txBody>
          <a:bodyPr anchor="t">
            <a:normAutofit/>
          </a:bodyPr>
          <a:lstStyle/>
          <a:p>
            <a:pPr algn="ctr"/>
            <a:r>
              <a:rPr lang="en-US" sz="2000" dirty="0" err="1">
                <a:solidFill>
                  <a:schemeClr val="bg1"/>
                </a:solidFill>
              </a:rPr>
              <a:t>AkA</a:t>
            </a:r>
            <a:r>
              <a:rPr lang="en-US" sz="2000" dirty="0">
                <a:solidFill>
                  <a:schemeClr val="bg1"/>
                </a:solidFill>
              </a:rPr>
              <a:t> Data Wrangling</a:t>
            </a:r>
          </a:p>
        </p:txBody>
      </p:sp>
      <p:sp>
        <p:nvSpPr>
          <p:cNvPr id="7" name="Slide Number Placeholder 6">
            <a:extLst>
              <a:ext uri="{FF2B5EF4-FFF2-40B4-BE49-F238E27FC236}">
                <a16:creationId xmlns:a16="http://schemas.microsoft.com/office/drawing/2014/main" id="{6BEBA08D-9C2D-259B-1FBC-CAD52FB2E85C}"/>
              </a:ext>
            </a:extLst>
          </p:cNvPr>
          <p:cNvSpPr>
            <a:spLocks noGrp="1"/>
          </p:cNvSpPr>
          <p:nvPr>
            <p:ph type="sldNum" sz="quarter" idx="12"/>
          </p:nvPr>
        </p:nvSpPr>
        <p:spPr>
          <a:xfrm>
            <a:off x="10558300" y="6423914"/>
            <a:ext cx="1052510" cy="365125"/>
          </a:xfrm>
        </p:spPr>
        <p:txBody>
          <a:bodyPr>
            <a:normAutofit/>
          </a:bodyPr>
          <a:lstStyle/>
          <a:p>
            <a:pPr>
              <a:spcAft>
                <a:spcPts val="600"/>
              </a:spcAft>
            </a:pPr>
            <a:fld id="{3A98EE3D-8CD1-4C3F-BD1C-C98C9596463C}" type="slidenum">
              <a:rPr lang="en-US">
                <a:solidFill>
                  <a:schemeClr val="bg1"/>
                </a:solidFill>
              </a:rPr>
              <a:pPr>
                <a:spcAft>
                  <a:spcPts val="600"/>
                </a:spcAft>
              </a:pPr>
              <a:t>1</a:t>
            </a:fld>
            <a:endParaRPr lang="en-US">
              <a:solidFill>
                <a:schemeClr val="bg1"/>
              </a:solidFill>
            </a:endParaRPr>
          </a:p>
        </p:txBody>
      </p:sp>
      <p:pic>
        <p:nvPicPr>
          <p:cNvPr id="5" name="Picture 4" descr="A computer on a table&#10;&#10;AI-generated content may be incorrect.">
            <a:extLst>
              <a:ext uri="{FF2B5EF4-FFF2-40B4-BE49-F238E27FC236}">
                <a16:creationId xmlns:a16="http://schemas.microsoft.com/office/drawing/2014/main" id="{8802F46C-4A4D-8CED-4673-813790A1EA95}"/>
              </a:ext>
            </a:extLst>
          </p:cNvPr>
          <p:cNvPicPr>
            <a:picLocks noChangeAspect="1"/>
          </p:cNvPicPr>
          <p:nvPr/>
        </p:nvPicPr>
        <p:blipFill>
          <a:blip r:embed="rId3"/>
          <a:stretch>
            <a:fillRect/>
          </a:stretch>
        </p:blipFill>
        <p:spPr>
          <a:xfrm>
            <a:off x="0" y="-2667000"/>
            <a:ext cx="12192000" cy="12192000"/>
          </a:xfrm>
          <a:prstGeom prst="rect">
            <a:avLst/>
          </a:prstGeom>
          <a:solidFill>
            <a:schemeClr val="bg1">
              <a:alpha val="47764"/>
            </a:schemeClr>
          </a:solidFill>
        </p:spPr>
      </p:pic>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2103121" y="2075930"/>
            <a:ext cx="7985759" cy="1470459"/>
          </a:xfrm>
          <a:solidFill>
            <a:schemeClr val="bg2">
              <a:lumMod val="50000"/>
              <a:alpha val="71010"/>
            </a:schemeClr>
          </a:solidFill>
        </p:spPr>
        <p:txBody>
          <a:bodyPr anchor="b">
            <a:normAutofit fontScale="90000"/>
          </a:bodyPr>
          <a:lstStyle/>
          <a:p>
            <a:pPr algn="ctr"/>
            <a:r>
              <a:rPr lang="en-US" sz="4400" i="1" dirty="0">
                <a:solidFill>
                  <a:schemeClr val="bg1"/>
                </a:solidFill>
              </a:rPr>
              <a:t>From Mess to Model: Mastering Data Preparation</a:t>
            </a:r>
            <a:endParaRPr lang="en-US" sz="4000" dirty="0">
              <a:solidFill>
                <a:schemeClr val="bg1"/>
              </a:solidFill>
            </a:endParaRPr>
          </a:p>
        </p:txBody>
      </p:sp>
      <p:sp>
        <p:nvSpPr>
          <p:cNvPr id="10" name="TextBox 9">
            <a:extLst>
              <a:ext uri="{FF2B5EF4-FFF2-40B4-BE49-F238E27FC236}">
                <a16:creationId xmlns:a16="http://schemas.microsoft.com/office/drawing/2014/main" id="{4C6AC47B-AE7C-758A-265B-743B85AE8FCE}"/>
              </a:ext>
            </a:extLst>
          </p:cNvPr>
          <p:cNvSpPr txBox="1"/>
          <p:nvPr/>
        </p:nvSpPr>
        <p:spPr>
          <a:xfrm>
            <a:off x="3692499" y="4782243"/>
            <a:ext cx="4794420" cy="400110"/>
          </a:xfrm>
          <a:prstGeom prst="rect">
            <a:avLst/>
          </a:prstGeom>
          <a:solidFill>
            <a:schemeClr val="bg2">
              <a:lumMod val="25000"/>
              <a:alpha val="76913"/>
            </a:schemeClr>
          </a:solidFill>
        </p:spPr>
        <p:txBody>
          <a:bodyPr wrap="square" rtlCol="0">
            <a:spAutoFit/>
          </a:bodyPr>
          <a:lstStyle/>
          <a:p>
            <a:pPr algn="ctr"/>
            <a:r>
              <a:rPr lang="en-US" sz="2000" dirty="0">
                <a:solidFill>
                  <a:schemeClr val="bg1"/>
                </a:solidFill>
              </a:rPr>
              <a:t>CS 180 Introduction to Data Science</a:t>
            </a:r>
          </a:p>
        </p:txBody>
      </p:sp>
    </p:spTree>
    <p:extLst>
      <p:ext uri="{BB962C8B-B14F-4D97-AF65-F5344CB8AC3E}">
        <p14:creationId xmlns:p14="http://schemas.microsoft.com/office/powerpoint/2010/main" val="2475805559"/>
      </p:ext>
    </p:extLst>
  </p:cSld>
  <p:clrMapOvr>
    <a:masterClrMapping/>
  </p:clrMapOvr>
  <p:timing>
    <p:tnLst>
      <p:par>
        <p:cTn id="1" dur="indefinite" restart="never" nodeType="tmRoot">
          <p:childTnLst>
            <p:seq concurrent="1">
              <p:cTn id="2" repeatCount="indefinite" restart="whenNotActive" fill="hold" evtFilter="cancelBubble" nodeType="interactiveSeq">
                <p:stCondLst>
                  <p:cond delay="indefinite"/>
                  <p:cond evt="onBegin" delay="0">
                    <p:tn val="1"/>
                  </p:cond>
                </p:stCondLst>
                <p:endSync evt="end" delay="0">
                  <p:rtn val="all"/>
                </p:endSync>
                <p:childTnLst>
                  <p:par>
                    <p:cTn id="3" fill="hold">
                      <p:stCondLst>
                        <p:cond delay="0"/>
                      </p:stCondLst>
                      <p:childTnLst>
                        <p:par>
                          <p:cTn id="4" fill="hold">
                            <p:stCondLst>
                              <p:cond delay="0"/>
                            </p:stCondLst>
                            <p:childTnLst>
                              <p:par>
                                <p:cTn id="5" presetID="0" presetClass="path" presetSubtype="0" accel="50000" decel="50000" fill="hold" nodeType="clickEffect">
                                  <p:stCondLst>
                                    <p:cond delay="0"/>
                                  </p:stCondLst>
                                  <p:childTnLst>
                                    <p:animMotion origin="layout" path="M 0 0 L 0.24922 -0.16849" pathEditMode="relative" ptsTypes="AA">
                                      <p:cBhvr>
                                        <p:cTn id="6" dur="30000" fill="hold"/>
                                        <p:tgtEl>
                                          <p:spTgt spid="5"/>
                                        </p:tgtEl>
                                        <p:attrNameLst>
                                          <p:attrName>ppt_x</p:attrName>
                                          <p:attrName>ppt_y</p:attrName>
                                        </p:attrNameLst>
                                      </p:cBhvr>
                                    </p:animMotion>
                                  </p:childTnLst>
                                </p:cTn>
                              </p:par>
                              <p:par>
                                <p:cTn id="7" presetID="6" presetClass="emph" presetSubtype="0" accel="50000" decel="50000" fill="hold" nodeType="withEffect">
                                  <p:stCondLst>
                                    <p:cond delay="0"/>
                                  </p:stCondLst>
                                  <p:childTnLst>
                                    <p:animScale>
                                      <p:cBhvr>
                                        <p:cTn id="8" dur="30000" fill="hold"/>
                                        <p:tgtEl>
                                          <p:spTgt spid="5"/>
                                        </p:tgtEl>
                                      </p:cBhvr>
                                      <p:by x="150000" y="150000"/>
                                    </p:animScale>
                                  </p:childTnLst>
                                </p:cTn>
                              </p:par>
                            </p:childTnLst>
                          </p:cTn>
                        </p:par>
                        <p:par>
                          <p:cTn id="9" fill="hold">
                            <p:stCondLst>
                              <p:cond delay="30000"/>
                            </p:stCondLst>
                            <p:childTnLst>
                              <p:par>
                                <p:cTn id="10" presetID="0" presetClass="path" presetSubtype="0" accel="50000" decel="50000" fill="hold" nodeType="afterEffect">
                                  <p:stCondLst>
                                    <p:cond delay="5000"/>
                                  </p:stCondLst>
                                  <p:childTnLst>
                                    <p:animMotion origin="layout" path="M 0.24922 -0.16849 L -0.23032 -0.47033" pathEditMode="relative" ptsTypes="AA">
                                      <p:cBhvr>
                                        <p:cTn id="11" dur="30000" fill="hold"/>
                                        <p:tgtEl>
                                          <p:spTgt spid="5"/>
                                        </p:tgtEl>
                                        <p:attrNameLst>
                                          <p:attrName>ppt_x</p:attrName>
                                          <p:attrName>ppt_y</p:attrName>
                                        </p:attrNameLst>
                                      </p:cBhvr>
                                    </p:animMotion>
                                  </p:childTnLst>
                                </p:cTn>
                              </p:par>
                            </p:childTnLst>
                          </p:cTn>
                        </p:par>
                        <p:par>
                          <p:cTn id="12" fill="hold">
                            <p:stCondLst>
                              <p:cond delay="65000"/>
                            </p:stCondLst>
                            <p:childTnLst>
                              <p:par>
                                <p:cTn id="13" presetID="0" presetClass="path" presetSubtype="0" accel="50000" decel="50000" fill="hold" nodeType="afterEffect">
                                  <p:stCondLst>
                                    <p:cond delay="5000"/>
                                  </p:stCondLst>
                                  <p:childTnLst>
                                    <p:animMotion origin="layout" path="M -0.23032 -0.47033 L 0 0" pathEditMode="relative" ptsTypes="AA">
                                      <p:cBhvr>
                                        <p:cTn id="14" dur="30000" fill="hold"/>
                                        <p:tgtEl>
                                          <p:spTgt spid="5"/>
                                        </p:tgtEl>
                                        <p:attrNameLst>
                                          <p:attrName>ppt_x</p:attrName>
                                          <p:attrName>ppt_y</p:attrName>
                                        </p:attrNameLst>
                                      </p:cBhvr>
                                    </p:animMotion>
                                  </p:childTnLst>
                                </p:cTn>
                              </p:par>
                              <p:par>
                                <p:cTn id="15" presetID="6" presetClass="emph" presetSubtype="0" accel="50000" decel="50000" fill="hold" nodeType="withEffect">
                                  <p:stCondLst>
                                    <p:cond delay="5000"/>
                                  </p:stCondLst>
                                  <p:childTnLst>
                                    <p:animScale>
                                      <p:cBhvr>
                                        <p:cTn id="16" dur="30000" fill="hold"/>
                                        <p:tgtEl>
                                          <p:spTgt spid="5"/>
                                        </p:tgtEl>
                                      </p:cBhvr>
                                      <p:by x="150000" y="150000"/>
                                      <p:to x="100000" y="100000"/>
                                    </p:animScale>
                                  </p:childTnLst>
                                </p:cTn>
                              </p:par>
                            </p:childTnLst>
                          </p:cTn>
                        </p:par>
                        <p:par>
                          <p:cTn id="17" fill="hold">
                            <p:stCondLst>
                              <p:cond delay="100000"/>
                            </p:stCondLst>
                            <p:childTnLst>
                              <p:par>
                                <p:cTn id="18" presetID="0" presetClass="path" presetSubtype="0" accel="50000" decel="50000" fill="hold" nodeType="afterEffect">
                                  <p:stCondLst>
                                    <p:cond delay="0"/>
                                  </p:stCondLst>
                                  <p:childTnLst>
                                    <p:animMotion origin="layout" path="M 0 0 L 0 0" pathEditMode="relative" ptsTypes="AA">
                                      <p:cBhvr>
                                        <p:cTn id="19" dur="5000" fill="hold"/>
                                        <p:tgtEl>
                                          <p:spTgt spid="5"/>
                                        </p:tgtEl>
                                        <p:attrNameLst>
                                          <p:attrName>ppt_x</p:attrName>
                                          <p:attrName>ppt_y</p:attrName>
                                        </p:attrNameLst>
                                      </p:cBhvr>
                                    </p:animMotion>
                                  </p:childTnLst>
                                </p:cTn>
                              </p:par>
                            </p:childTnLst>
                          </p:cTn>
                        </p:par>
                      </p:childTnLst>
                    </p:cTn>
                  </p:par>
                </p:childTnLst>
              </p:cTn>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E3D30-6DBC-A016-25DF-81E5BF23D741}"/>
              </a:ext>
            </a:extLst>
          </p:cNvPr>
          <p:cNvSpPr>
            <a:spLocks noGrp="1"/>
          </p:cNvSpPr>
          <p:nvPr>
            <p:ph type="title"/>
          </p:nvPr>
        </p:nvSpPr>
        <p:spPr>
          <a:xfrm>
            <a:off x="581191" y="702156"/>
            <a:ext cx="7436373" cy="550174"/>
          </a:xfrm>
        </p:spPr>
        <p:txBody>
          <a:bodyPr>
            <a:normAutofit/>
          </a:bodyPr>
          <a:lstStyle/>
          <a:p>
            <a:r>
              <a:rPr lang="en-US" dirty="0"/>
              <a:t>The zyBook Data Preparation Process</a:t>
            </a:r>
          </a:p>
        </p:txBody>
      </p:sp>
      <p:pic>
        <p:nvPicPr>
          <p:cNvPr id="5" name="Content Placeholder 4">
            <a:extLst>
              <a:ext uri="{FF2B5EF4-FFF2-40B4-BE49-F238E27FC236}">
                <a16:creationId xmlns:a16="http://schemas.microsoft.com/office/drawing/2014/main" id="{478C1523-02C7-C2AB-CBE0-1BE964C11741}"/>
              </a:ext>
            </a:extLst>
          </p:cNvPr>
          <p:cNvPicPr>
            <a:picLocks noGrp="1" noChangeAspect="1"/>
          </p:cNvPicPr>
          <p:nvPr>
            <p:ph idx="1"/>
          </p:nvPr>
        </p:nvPicPr>
        <p:blipFill>
          <a:blip r:embed="rId2"/>
          <a:stretch>
            <a:fillRect/>
          </a:stretch>
        </p:blipFill>
        <p:spPr>
          <a:xfrm>
            <a:off x="894041" y="1575934"/>
            <a:ext cx="10190514" cy="4524375"/>
          </a:xfrm>
          <a:prstGeom prst="rect">
            <a:avLst/>
          </a:prstGeom>
        </p:spPr>
      </p:pic>
      <p:sp>
        <p:nvSpPr>
          <p:cNvPr id="4" name="Slide Number Placeholder 3">
            <a:extLst>
              <a:ext uri="{FF2B5EF4-FFF2-40B4-BE49-F238E27FC236}">
                <a16:creationId xmlns:a16="http://schemas.microsoft.com/office/drawing/2014/main" id="{FCE047D9-3DF6-1A77-DF30-3A9F6DE9C658}"/>
              </a:ext>
            </a:extLst>
          </p:cNvPr>
          <p:cNvSpPr>
            <a:spLocks noGrp="1"/>
          </p:cNvSpPr>
          <p:nvPr>
            <p:ph type="sldNum" sz="quarter" idx="12"/>
          </p:nvPr>
        </p:nvSpPr>
        <p:spPr/>
        <p:txBody>
          <a:bodyPr/>
          <a:lstStyle/>
          <a:p>
            <a:fld id="{3A98EE3D-8CD1-4C3F-BD1C-C98C9596463C}" type="slidenum">
              <a:rPr lang="en-US" smtClean="0"/>
              <a:t>10</a:t>
            </a:fld>
            <a:endParaRPr lang="en-US" dirty="0"/>
          </a:p>
        </p:txBody>
      </p:sp>
      <p:sp>
        <p:nvSpPr>
          <p:cNvPr id="6" name="Rectangle 5">
            <a:extLst>
              <a:ext uri="{FF2B5EF4-FFF2-40B4-BE49-F238E27FC236}">
                <a16:creationId xmlns:a16="http://schemas.microsoft.com/office/drawing/2014/main" id="{1357C4DC-5399-24A3-A473-09A8DB9307A3}"/>
              </a:ext>
            </a:extLst>
          </p:cNvPr>
          <p:cNvSpPr/>
          <p:nvPr/>
        </p:nvSpPr>
        <p:spPr>
          <a:xfrm>
            <a:off x="1019964" y="3200766"/>
            <a:ext cx="6203068" cy="633816"/>
          </a:xfrm>
          <a:prstGeom prst="rect">
            <a:avLst/>
          </a:prstGeom>
          <a:solidFill>
            <a:srgbClr val="FF0000">
              <a:alpha val="75000"/>
            </a:srgbClr>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9145D46-4AAD-6B8A-E0DC-BDB8DFA41C31}"/>
              </a:ext>
            </a:extLst>
          </p:cNvPr>
          <p:cNvSpPr txBox="1"/>
          <p:nvPr/>
        </p:nvSpPr>
        <p:spPr>
          <a:xfrm>
            <a:off x="7348954" y="3200765"/>
            <a:ext cx="3735601" cy="1754326"/>
          </a:xfrm>
          <a:prstGeom prst="rect">
            <a:avLst/>
          </a:prstGeom>
          <a:solidFill>
            <a:schemeClr val="bg1"/>
          </a:solidFill>
        </p:spPr>
        <p:txBody>
          <a:bodyPr wrap="square" rtlCol="0">
            <a:spAutoFit/>
          </a:bodyPr>
          <a:lstStyle/>
          <a:p>
            <a:r>
              <a:rPr lang="en-US" dirty="0"/>
              <a:t>Not in the correct sequence. You should not do any transformations on the data until after it has been initially cleaned. Otherwise, you are wasting operations and may generate errors</a:t>
            </a:r>
          </a:p>
        </p:txBody>
      </p:sp>
    </p:spTree>
    <p:extLst>
      <p:ext uri="{BB962C8B-B14F-4D97-AF65-F5344CB8AC3E}">
        <p14:creationId xmlns:p14="http://schemas.microsoft.com/office/powerpoint/2010/main" val="2064523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dissolv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898C7E-68AD-B96F-94AF-6B5EA46766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213477-EA52-F1D2-D7EE-ED2794146421}"/>
              </a:ext>
            </a:extLst>
          </p:cNvPr>
          <p:cNvSpPr>
            <a:spLocks noGrp="1"/>
          </p:cNvSpPr>
          <p:nvPr>
            <p:ph type="title"/>
          </p:nvPr>
        </p:nvSpPr>
        <p:spPr>
          <a:xfrm>
            <a:off x="581191" y="702156"/>
            <a:ext cx="7438344" cy="533520"/>
          </a:xfrm>
        </p:spPr>
        <p:txBody>
          <a:bodyPr>
            <a:noAutofit/>
          </a:bodyPr>
          <a:lstStyle/>
          <a:p>
            <a:r>
              <a:rPr lang="en-US" dirty="0"/>
              <a:t>The </a:t>
            </a:r>
            <a:r>
              <a:rPr lang="en-US" dirty="0">
                <a:solidFill>
                  <a:srgbClr val="FF0000"/>
                </a:solidFill>
              </a:rPr>
              <a:t>Updated</a:t>
            </a:r>
            <a:r>
              <a:rPr lang="en-US" dirty="0"/>
              <a:t> Data Preparation Process</a:t>
            </a:r>
          </a:p>
        </p:txBody>
      </p:sp>
      <p:sp>
        <p:nvSpPr>
          <p:cNvPr id="4" name="Slide Number Placeholder 3">
            <a:extLst>
              <a:ext uri="{FF2B5EF4-FFF2-40B4-BE49-F238E27FC236}">
                <a16:creationId xmlns:a16="http://schemas.microsoft.com/office/drawing/2014/main" id="{02C48FD6-D73A-84C2-5118-A514951E45CE}"/>
              </a:ext>
            </a:extLst>
          </p:cNvPr>
          <p:cNvSpPr>
            <a:spLocks noGrp="1"/>
          </p:cNvSpPr>
          <p:nvPr>
            <p:ph type="sldNum" sz="quarter" idx="12"/>
          </p:nvPr>
        </p:nvSpPr>
        <p:spPr/>
        <p:txBody>
          <a:bodyPr/>
          <a:lstStyle/>
          <a:p>
            <a:fld id="{3A98EE3D-8CD1-4C3F-BD1C-C98C9596463C}" type="slidenum">
              <a:rPr lang="en-US" smtClean="0"/>
              <a:t>11</a:t>
            </a:fld>
            <a:endParaRPr lang="en-US" dirty="0"/>
          </a:p>
        </p:txBody>
      </p:sp>
      <p:graphicFrame>
        <p:nvGraphicFramePr>
          <p:cNvPr id="7" name="Content Placeholder 6">
            <a:extLst>
              <a:ext uri="{FF2B5EF4-FFF2-40B4-BE49-F238E27FC236}">
                <a16:creationId xmlns:a16="http://schemas.microsoft.com/office/drawing/2014/main" id="{28F6D1F5-5742-629C-D7FE-C9CE81CAC34C}"/>
              </a:ext>
            </a:extLst>
          </p:cNvPr>
          <p:cNvGraphicFramePr>
            <a:graphicFrameLocks noGrp="1"/>
          </p:cNvGraphicFramePr>
          <p:nvPr>
            <p:ph idx="1"/>
            <p:extLst>
              <p:ext uri="{D42A27DB-BD31-4B8C-83A1-F6EECF244321}">
                <p14:modId xmlns:p14="http://schemas.microsoft.com/office/powerpoint/2010/main" val="4055476534"/>
              </p:ext>
            </p:extLst>
          </p:nvPr>
        </p:nvGraphicFramePr>
        <p:xfrm>
          <a:off x="1120877" y="1807209"/>
          <a:ext cx="9822426" cy="3576230"/>
        </p:xfrm>
        <a:graphic>
          <a:graphicData uri="http://schemas.openxmlformats.org/drawingml/2006/table">
            <a:tbl>
              <a:tblPr firstRow="1" bandRow="1">
                <a:tableStyleId>{8EC20E35-A176-4012-BC5E-935CFFF8708E}</a:tableStyleId>
              </a:tblPr>
              <a:tblGrid>
                <a:gridCol w="2256504">
                  <a:extLst>
                    <a:ext uri="{9D8B030D-6E8A-4147-A177-3AD203B41FA5}">
                      <a16:colId xmlns:a16="http://schemas.microsoft.com/office/drawing/2014/main" val="3750929516"/>
                    </a:ext>
                  </a:extLst>
                </a:gridCol>
                <a:gridCol w="7565922">
                  <a:extLst>
                    <a:ext uri="{9D8B030D-6E8A-4147-A177-3AD203B41FA5}">
                      <a16:colId xmlns:a16="http://schemas.microsoft.com/office/drawing/2014/main" val="400028585"/>
                    </a:ext>
                  </a:extLst>
                </a:gridCol>
              </a:tblGrid>
              <a:tr h="417271">
                <a:tc>
                  <a:txBody>
                    <a:bodyPr/>
                    <a:lstStyle/>
                    <a:p>
                      <a:pPr algn="ctr" rtl="0" fontAlgn="b">
                        <a:buNone/>
                      </a:pPr>
                      <a:r>
                        <a:rPr lang="en-US" dirty="0">
                          <a:effectLst/>
                        </a:rPr>
                        <a:t>Step</a:t>
                      </a:r>
                    </a:p>
                  </a:txBody>
                  <a:tcPr marL="28575" marR="28575" marT="19050" marB="19050" anchor="b"/>
                </a:tc>
                <a:tc>
                  <a:txBody>
                    <a:bodyPr/>
                    <a:lstStyle/>
                    <a:p>
                      <a:pPr algn="ctr" rtl="0" fontAlgn="b">
                        <a:buNone/>
                      </a:pPr>
                      <a:r>
                        <a:rPr lang="en-US" dirty="0">
                          <a:effectLst/>
                        </a:rPr>
                        <a:t>Description</a:t>
                      </a:r>
                    </a:p>
                  </a:txBody>
                  <a:tcPr marL="28575" marR="28575" marT="19050" marB="19050" anchor="b"/>
                </a:tc>
                <a:extLst>
                  <a:ext uri="{0D108BD9-81ED-4DB2-BD59-A6C34878D82A}">
                    <a16:rowId xmlns:a16="http://schemas.microsoft.com/office/drawing/2014/main" val="3269104343"/>
                  </a:ext>
                </a:extLst>
              </a:tr>
              <a:tr h="660203">
                <a:tc>
                  <a:txBody>
                    <a:bodyPr/>
                    <a:lstStyle/>
                    <a:p>
                      <a:pPr rtl="0" fontAlgn="b">
                        <a:buNone/>
                      </a:pPr>
                      <a:r>
                        <a:rPr lang="en-US" dirty="0">
                          <a:effectLst/>
                        </a:rPr>
                        <a:t>Step 1: </a:t>
                      </a:r>
                      <a:r>
                        <a:rPr lang="en-US" dirty="0">
                          <a:effectLst/>
                          <a:highlight>
                            <a:srgbClr val="FFFF00"/>
                          </a:highlight>
                        </a:rPr>
                        <a:t>Profiling</a:t>
                      </a:r>
                    </a:p>
                  </a:txBody>
                  <a:tcPr marL="28575" marR="28575" marT="19050" marB="19050" anchor="b"/>
                </a:tc>
                <a:tc>
                  <a:txBody>
                    <a:bodyPr/>
                    <a:lstStyle/>
                    <a:p>
                      <a:pPr rtl="0" fontAlgn="b">
                        <a:buNone/>
                      </a:pPr>
                      <a:r>
                        <a:rPr lang="en-US" dirty="0">
                          <a:effectLst/>
                        </a:rPr>
                        <a:t>Data Profiling, also called data exploration, familiarizes the data scientist with source data in preparation for subsequent steps.</a:t>
                      </a:r>
                    </a:p>
                  </a:txBody>
                  <a:tcPr marL="0" marR="0" marT="19050" marB="19050" anchor="b"/>
                </a:tc>
                <a:extLst>
                  <a:ext uri="{0D108BD9-81ED-4DB2-BD59-A6C34878D82A}">
                    <a16:rowId xmlns:a16="http://schemas.microsoft.com/office/drawing/2014/main" val="350619522"/>
                  </a:ext>
                </a:extLst>
              </a:tr>
              <a:tr h="417271">
                <a:tc>
                  <a:txBody>
                    <a:bodyPr/>
                    <a:lstStyle/>
                    <a:p>
                      <a:pPr rtl="0" fontAlgn="b">
                        <a:buNone/>
                      </a:pPr>
                      <a:r>
                        <a:rPr lang="en-US" dirty="0">
                          <a:effectLst/>
                        </a:rPr>
                        <a:t>Step 2: </a:t>
                      </a:r>
                      <a:r>
                        <a:rPr lang="en-US" dirty="0">
                          <a:effectLst/>
                          <a:highlight>
                            <a:srgbClr val="FFFF00"/>
                          </a:highlight>
                        </a:rPr>
                        <a:t>Cleaning</a:t>
                      </a:r>
                    </a:p>
                  </a:txBody>
                  <a:tcPr marL="28575" marR="28575" marT="19050" marB="19050" anchor="b"/>
                </a:tc>
                <a:tc>
                  <a:txBody>
                    <a:bodyPr/>
                    <a:lstStyle/>
                    <a:p>
                      <a:pPr rtl="0" fontAlgn="b">
                        <a:buNone/>
                      </a:pPr>
                      <a:r>
                        <a:rPr lang="en-US" dirty="0">
                          <a:effectLst/>
                        </a:rPr>
                        <a:t>Cleaning data removes or replaces missing and outlier data.</a:t>
                      </a:r>
                    </a:p>
                  </a:txBody>
                  <a:tcPr marL="0" marR="0" marT="19050" marB="19050" anchor="b"/>
                </a:tc>
                <a:extLst>
                  <a:ext uri="{0D108BD9-81ED-4DB2-BD59-A6C34878D82A}">
                    <a16:rowId xmlns:a16="http://schemas.microsoft.com/office/drawing/2014/main" val="4032748052"/>
                  </a:ext>
                </a:extLst>
              </a:tr>
              <a:tr h="417271">
                <a:tc>
                  <a:txBody>
                    <a:bodyPr/>
                    <a:lstStyle/>
                    <a:p>
                      <a:pPr rtl="0" fontAlgn="b">
                        <a:buNone/>
                      </a:pPr>
                      <a:r>
                        <a:rPr lang="en-US" dirty="0">
                          <a:effectLst/>
                        </a:rPr>
                        <a:t>Step 3: </a:t>
                      </a:r>
                      <a:r>
                        <a:rPr lang="en-US" dirty="0">
                          <a:effectLst/>
                          <a:highlight>
                            <a:srgbClr val="FFFF00"/>
                          </a:highlight>
                        </a:rPr>
                        <a:t>Feature Gen</a:t>
                      </a:r>
                    </a:p>
                  </a:txBody>
                  <a:tcPr marL="28575" marR="28575" marT="19050" marB="19050" anchor="b"/>
                </a:tc>
                <a:tc>
                  <a:txBody>
                    <a:bodyPr/>
                    <a:lstStyle/>
                    <a:p>
                      <a:pPr rtl="0" fontAlgn="b">
                        <a:buNone/>
                      </a:pPr>
                      <a:r>
                        <a:rPr lang="en-US" dirty="0">
                          <a:effectLst/>
                        </a:rPr>
                        <a:t>Enriching data </a:t>
                      </a:r>
                      <a:r>
                        <a:rPr lang="en-US" dirty="0">
                          <a:effectLst/>
                          <a:highlight>
                            <a:srgbClr val="FFFF00"/>
                          </a:highlight>
                        </a:rPr>
                        <a:t>derives</a:t>
                      </a:r>
                      <a:r>
                        <a:rPr lang="en-US" dirty="0">
                          <a:effectLst/>
                        </a:rPr>
                        <a:t> new features from existing features and appends new data from external sources.</a:t>
                      </a:r>
                    </a:p>
                  </a:txBody>
                  <a:tcPr marL="0" marR="0" marT="19050" marB="19050" anchor="b"/>
                </a:tc>
                <a:extLst>
                  <a:ext uri="{0D108BD9-81ED-4DB2-BD59-A6C34878D82A}">
                    <a16:rowId xmlns:a16="http://schemas.microsoft.com/office/drawing/2014/main" val="2852723782"/>
                  </a:ext>
                </a:extLst>
              </a:tr>
              <a:tr h="417271">
                <a:tc>
                  <a:txBody>
                    <a:bodyPr/>
                    <a:lstStyle/>
                    <a:p>
                      <a:pPr rtl="0" fontAlgn="b">
                        <a:buNone/>
                      </a:pPr>
                      <a:r>
                        <a:rPr lang="en-US" dirty="0">
                          <a:effectLst/>
                        </a:rPr>
                        <a:t>Step 4: </a:t>
                      </a:r>
                      <a:r>
                        <a:rPr lang="en-US" dirty="0">
                          <a:effectLst/>
                          <a:highlight>
                            <a:srgbClr val="FFFF00"/>
                          </a:highlight>
                        </a:rPr>
                        <a:t>Transform</a:t>
                      </a:r>
                    </a:p>
                  </a:txBody>
                  <a:tcPr marL="28575" marR="28575" marT="19050" marB="19050" anchor="b"/>
                </a:tc>
                <a:tc>
                  <a:txBody>
                    <a:bodyPr/>
                    <a:lstStyle/>
                    <a:p>
                      <a:pPr rtl="0" fontAlgn="b">
                        <a:buNone/>
                      </a:pPr>
                      <a:r>
                        <a:rPr lang="en-US" dirty="0">
                          <a:effectLst/>
                        </a:rPr>
                        <a:t>Structuring data </a:t>
                      </a:r>
                      <a:r>
                        <a:rPr lang="en-US" dirty="0">
                          <a:effectLst/>
                          <a:highlight>
                            <a:srgbClr val="FFFF00"/>
                          </a:highlight>
                        </a:rPr>
                        <a:t>transforms</a:t>
                      </a:r>
                      <a:r>
                        <a:rPr lang="en-US" dirty="0">
                          <a:effectLst/>
                        </a:rPr>
                        <a:t> to uniform formats, units, and scales.</a:t>
                      </a:r>
                    </a:p>
                  </a:txBody>
                  <a:tcPr marL="0" marR="0" marT="19050" marB="19050" anchor="b"/>
                </a:tc>
                <a:extLst>
                  <a:ext uri="{0D108BD9-81ED-4DB2-BD59-A6C34878D82A}">
                    <a16:rowId xmlns:a16="http://schemas.microsoft.com/office/drawing/2014/main" val="2579733404"/>
                  </a:ext>
                </a:extLst>
              </a:tr>
              <a:tr h="417271">
                <a:tc>
                  <a:txBody>
                    <a:bodyPr/>
                    <a:lstStyle/>
                    <a:p>
                      <a:pPr rtl="0" fontAlgn="b">
                        <a:buNone/>
                      </a:pPr>
                      <a:r>
                        <a:rPr lang="en-US" dirty="0">
                          <a:effectLst/>
                        </a:rPr>
                        <a:t>Step 5: Validating</a:t>
                      </a:r>
                    </a:p>
                  </a:txBody>
                  <a:tcPr marL="28575" marR="28575" marT="19050" marB="19050" anchor="b"/>
                </a:tc>
                <a:tc>
                  <a:txBody>
                    <a:bodyPr/>
                    <a:lstStyle/>
                    <a:p>
                      <a:pPr rtl="0" fontAlgn="b">
                        <a:buNone/>
                      </a:pPr>
                      <a:r>
                        <a:rPr lang="en-US" dirty="0">
                          <a:effectLst/>
                        </a:rPr>
                        <a:t>Validating data verifies that the dataset is internally consistent and accurate.</a:t>
                      </a:r>
                    </a:p>
                  </a:txBody>
                  <a:tcPr marL="0" marR="0" marT="19050" marB="19050" anchor="b"/>
                </a:tc>
                <a:extLst>
                  <a:ext uri="{0D108BD9-81ED-4DB2-BD59-A6C34878D82A}">
                    <a16:rowId xmlns:a16="http://schemas.microsoft.com/office/drawing/2014/main" val="2832455709"/>
                  </a:ext>
                </a:extLst>
              </a:tr>
              <a:tr h="660203">
                <a:tc>
                  <a:txBody>
                    <a:bodyPr/>
                    <a:lstStyle/>
                    <a:p>
                      <a:pPr rtl="0" fontAlgn="b">
                        <a:buNone/>
                      </a:pPr>
                      <a:r>
                        <a:rPr lang="en-US">
                          <a:effectLst/>
                        </a:rPr>
                        <a:t>Step 6: Publishing</a:t>
                      </a:r>
                    </a:p>
                  </a:txBody>
                  <a:tcPr marL="28575" marR="28575" marT="19050" marB="19050" anchor="b"/>
                </a:tc>
                <a:tc>
                  <a:txBody>
                    <a:bodyPr/>
                    <a:lstStyle/>
                    <a:p>
                      <a:pPr rtl="0" fontAlgn="b">
                        <a:buNone/>
                      </a:pPr>
                      <a:r>
                        <a:rPr lang="en-US" dirty="0">
                          <a:effectLst/>
                        </a:rPr>
                        <a:t>Publishing data makes the dataset available to other data scientists by storing data in a database, uploading data to the cloud, or distributing data files.</a:t>
                      </a:r>
                    </a:p>
                  </a:txBody>
                  <a:tcPr marL="0" marR="0" marT="19050" marB="19050" anchor="b"/>
                </a:tc>
                <a:extLst>
                  <a:ext uri="{0D108BD9-81ED-4DB2-BD59-A6C34878D82A}">
                    <a16:rowId xmlns:a16="http://schemas.microsoft.com/office/drawing/2014/main" val="3141100995"/>
                  </a:ext>
                </a:extLst>
              </a:tr>
            </a:tbl>
          </a:graphicData>
        </a:graphic>
      </p:graphicFrame>
      <p:sp>
        <p:nvSpPr>
          <p:cNvPr id="8" name="TextBox 7">
            <a:extLst>
              <a:ext uri="{FF2B5EF4-FFF2-40B4-BE49-F238E27FC236}">
                <a16:creationId xmlns:a16="http://schemas.microsoft.com/office/drawing/2014/main" id="{6923D103-B70A-46B3-810E-45EDEDAABDB8}"/>
              </a:ext>
            </a:extLst>
          </p:cNvPr>
          <p:cNvSpPr txBox="1"/>
          <p:nvPr/>
        </p:nvSpPr>
        <p:spPr>
          <a:xfrm>
            <a:off x="2226365" y="5791200"/>
            <a:ext cx="6122505" cy="646331"/>
          </a:xfrm>
          <a:prstGeom prst="rect">
            <a:avLst/>
          </a:prstGeom>
          <a:noFill/>
        </p:spPr>
        <p:txBody>
          <a:bodyPr wrap="square" rtlCol="0">
            <a:spAutoFit/>
          </a:bodyPr>
          <a:lstStyle/>
          <a:p>
            <a:r>
              <a:rPr lang="en-US" dirty="0"/>
              <a:t>This is an iterative process.  As new features/data are received, cycle through each step again.</a:t>
            </a:r>
          </a:p>
        </p:txBody>
      </p:sp>
    </p:spTree>
    <p:extLst>
      <p:ext uri="{BB962C8B-B14F-4D97-AF65-F5344CB8AC3E}">
        <p14:creationId xmlns:p14="http://schemas.microsoft.com/office/powerpoint/2010/main" val="3140525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369AF-22E5-F0A4-D025-5EEC6F6317ED}"/>
              </a:ext>
            </a:extLst>
          </p:cNvPr>
          <p:cNvSpPr>
            <a:spLocks noGrp="1"/>
          </p:cNvSpPr>
          <p:nvPr>
            <p:ph type="title"/>
          </p:nvPr>
        </p:nvSpPr>
        <p:spPr/>
        <p:txBody>
          <a:bodyPr/>
          <a:lstStyle/>
          <a:p>
            <a:r>
              <a:rPr lang="en-US" dirty="0"/>
              <a:t>Data Cleaning</a:t>
            </a:r>
          </a:p>
        </p:txBody>
      </p:sp>
      <p:sp>
        <p:nvSpPr>
          <p:cNvPr id="3" name="Content Placeholder 2">
            <a:extLst>
              <a:ext uri="{FF2B5EF4-FFF2-40B4-BE49-F238E27FC236}">
                <a16:creationId xmlns:a16="http://schemas.microsoft.com/office/drawing/2014/main" id="{634DA3A2-B782-D936-D107-4AF28C6868E7}"/>
              </a:ext>
            </a:extLst>
          </p:cNvPr>
          <p:cNvSpPr>
            <a:spLocks noGrp="1"/>
          </p:cNvSpPr>
          <p:nvPr>
            <p:ph idx="1"/>
          </p:nvPr>
        </p:nvSpPr>
        <p:spPr/>
        <p:txBody>
          <a:bodyPr>
            <a:normAutofit fontScale="92500" lnSpcReduction="20000"/>
          </a:bodyPr>
          <a:lstStyle/>
          <a:p>
            <a:r>
              <a:rPr lang="en-US" sz="2000" b="1" dirty="0"/>
              <a:t>Missing Values</a:t>
            </a:r>
            <a:endParaRPr lang="en-US" sz="2000" dirty="0"/>
          </a:p>
          <a:p>
            <a:pPr lvl="1"/>
            <a:r>
              <a:rPr lang="en-US" sz="1800" dirty="0"/>
              <a:t>Code snippet with </a:t>
            </a:r>
            <a:r>
              <a:rPr lang="en-US" sz="1800" dirty="0" err="1"/>
              <a:t>fillna</a:t>
            </a:r>
            <a:r>
              <a:rPr lang="en-US" sz="1800" dirty="0"/>
              <a:t>().</a:t>
            </a:r>
          </a:p>
          <a:p>
            <a:pPr lvl="1"/>
            <a:r>
              <a:rPr lang="en-US" sz="1800" dirty="0"/>
              <a:t>Visual: Table before/after missing value imputation.</a:t>
            </a:r>
          </a:p>
          <a:p>
            <a:r>
              <a:rPr lang="en-US" sz="2000" b="1" dirty="0"/>
              <a:t>Inconsistencies</a:t>
            </a:r>
            <a:endParaRPr lang="en-US" sz="2000" dirty="0"/>
          </a:p>
          <a:p>
            <a:pPr lvl="1"/>
            <a:r>
              <a:rPr lang="en-US" sz="1800" dirty="0"/>
              <a:t>Example: “CA” vs “California.”</a:t>
            </a:r>
          </a:p>
          <a:p>
            <a:pPr lvl="1"/>
            <a:r>
              <a:rPr lang="en-US" sz="1800" dirty="0"/>
              <a:t>Visual: Table showing cleaned categories.</a:t>
            </a:r>
          </a:p>
          <a:p>
            <a:r>
              <a:rPr lang="en-US" sz="2000" b="1" dirty="0"/>
              <a:t>Duplicates</a:t>
            </a:r>
            <a:endParaRPr lang="en-US" sz="2000" dirty="0"/>
          </a:p>
          <a:p>
            <a:pPr lvl="1"/>
            <a:r>
              <a:rPr lang="en-US" sz="1800" dirty="0"/>
              <a:t>Code: </a:t>
            </a:r>
            <a:r>
              <a:rPr lang="en-US" sz="1800" dirty="0" err="1"/>
              <a:t>drop_duplicates</a:t>
            </a:r>
            <a:r>
              <a:rPr lang="en-US" sz="1800" dirty="0"/>
              <a:t>().</a:t>
            </a:r>
          </a:p>
          <a:p>
            <a:pPr lvl="1"/>
            <a:r>
              <a:rPr lang="en-US" sz="1800" dirty="0"/>
              <a:t>Visual: Highlight duplicate rows.</a:t>
            </a:r>
          </a:p>
          <a:p>
            <a:r>
              <a:rPr lang="en-US" sz="2000" b="1" dirty="0"/>
              <a:t>Outliers</a:t>
            </a:r>
            <a:endParaRPr lang="en-US" sz="2000" dirty="0"/>
          </a:p>
          <a:p>
            <a:pPr lvl="1"/>
            <a:r>
              <a:rPr lang="en-US" sz="1800" dirty="0"/>
              <a:t>Z-score detection.</a:t>
            </a:r>
          </a:p>
          <a:p>
            <a:pPr lvl="1"/>
            <a:r>
              <a:rPr lang="en-US" sz="1800" dirty="0"/>
              <a:t>Visual: Boxplot before/after removing outliers.</a:t>
            </a:r>
          </a:p>
          <a:p>
            <a:endParaRPr lang="en-US" sz="2000" dirty="0"/>
          </a:p>
        </p:txBody>
      </p:sp>
      <p:sp>
        <p:nvSpPr>
          <p:cNvPr id="4" name="Slide Number Placeholder 3">
            <a:extLst>
              <a:ext uri="{FF2B5EF4-FFF2-40B4-BE49-F238E27FC236}">
                <a16:creationId xmlns:a16="http://schemas.microsoft.com/office/drawing/2014/main" id="{CDB0EB97-1E4B-64D6-3E97-BDB456A505D9}"/>
              </a:ext>
            </a:extLst>
          </p:cNvPr>
          <p:cNvSpPr>
            <a:spLocks noGrp="1"/>
          </p:cNvSpPr>
          <p:nvPr>
            <p:ph type="sldNum" sz="quarter" idx="12"/>
          </p:nvPr>
        </p:nvSpPr>
        <p:spPr/>
        <p:txBody>
          <a:bodyPr/>
          <a:lstStyle/>
          <a:p>
            <a:fld id="{3A98EE3D-8CD1-4C3F-BD1C-C98C9596463C}" type="slidenum">
              <a:rPr lang="en-US" smtClean="0"/>
              <a:t>12</a:t>
            </a:fld>
            <a:endParaRPr lang="en-US" dirty="0"/>
          </a:p>
        </p:txBody>
      </p:sp>
    </p:spTree>
    <p:extLst>
      <p:ext uri="{BB962C8B-B14F-4D97-AF65-F5344CB8AC3E}">
        <p14:creationId xmlns:p14="http://schemas.microsoft.com/office/powerpoint/2010/main" val="911331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BC7F-F9CB-B48B-06E6-4A3B9BDF8A04}"/>
              </a:ext>
            </a:extLst>
          </p:cNvPr>
          <p:cNvSpPr>
            <a:spLocks noGrp="1"/>
          </p:cNvSpPr>
          <p:nvPr>
            <p:ph type="title"/>
          </p:nvPr>
        </p:nvSpPr>
        <p:spPr/>
        <p:txBody>
          <a:bodyPr>
            <a:normAutofit/>
          </a:bodyPr>
          <a:lstStyle/>
          <a:p>
            <a:r>
              <a:rPr lang="en-US" b="1" dirty="0"/>
              <a:t>Data Transformation &amp; Feature Engineering</a:t>
            </a:r>
            <a:endParaRPr lang="en-US" dirty="0"/>
          </a:p>
        </p:txBody>
      </p:sp>
      <p:sp>
        <p:nvSpPr>
          <p:cNvPr id="3" name="Content Placeholder 2">
            <a:extLst>
              <a:ext uri="{FF2B5EF4-FFF2-40B4-BE49-F238E27FC236}">
                <a16:creationId xmlns:a16="http://schemas.microsoft.com/office/drawing/2014/main" id="{4DE9F02A-D8D7-1046-F6EA-E0BB07DCC191}"/>
              </a:ext>
            </a:extLst>
          </p:cNvPr>
          <p:cNvSpPr>
            <a:spLocks noGrp="1"/>
          </p:cNvSpPr>
          <p:nvPr>
            <p:ph idx="1"/>
          </p:nvPr>
        </p:nvSpPr>
        <p:spPr/>
        <p:txBody>
          <a:bodyPr>
            <a:normAutofit/>
          </a:bodyPr>
          <a:lstStyle/>
          <a:p>
            <a:r>
              <a:rPr lang="en-US" sz="2400" b="1" dirty="0"/>
              <a:t>Feature Scaling: Normalization vs Standardization</a:t>
            </a:r>
            <a:endParaRPr lang="en-US" sz="2400" dirty="0"/>
          </a:p>
          <a:p>
            <a:pPr lvl="1"/>
            <a:r>
              <a:rPr lang="en-US" sz="2000" dirty="0"/>
              <a:t>Code: </a:t>
            </a:r>
            <a:r>
              <a:rPr lang="en-US" sz="2000" dirty="0" err="1"/>
              <a:t>MinMaxScaler</a:t>
            </a:r>
            <a:r>
              <a:rPr lang="en-US" sz="2000" dirty="0"/>
              <a:t> vs </a:t>
            </a:r>
            <a:r>
              <a:rPr lang="en-US" sz="2000" dirty="0" err="1"/>
              <a:t>StandardScaler</a:t>
            </a:r>
            <a:r>
              <a:rPr lang="en-US" sz="2000" dirty="0"/>
              <a:t>.</a:t>
            </a:r>
          </a:p>
          <a:p>
            <a:r>
              <a:rPr lang="en-US" sz="2400" b="1" dirty="0"/>
              <a:t>Aggregation</a:t>
            </a:r>
            <a:endParaRPr lang="en-US" sz="2400" dirty="0"/>
          </a:p>
          <a:p>
            <a:pPr lvl="1"/>
            <a:r>
              <a:rPr lang="en-US" sz="2000" dirty="0"/>
              <a:t>Example: Sales per month.</a:t>
            </a:r>
          </a:p>
          <a:p>
            <a:r>
              <a:rPr lang="en-US" sz="2400" b="1" dirty="0"/>
              <a:t>Feature Engineering</a:t>
            </a:r>
            <a:endParaRPr lang="en-US" sz="2400" dirty="0"/>
          </a:p>
          <a:p>
            <a:pPr lvl="1"/>
            <a:r>
              <a:rPr lang="en-US" sz="2000" dirty="0"/>
              <a:t>Example: “</a:t>
            </a:r>
            <a:r>
              <a:rPr lang="en-US" sz="2000" dirty="0" err="1"/>
              <a:t>DayOfWeek</a:t>
            </a:r>
            <a:r>
              <a:rPr lang="en-US" sz="2000" dirty="0"/>
              <a:t>” from timestamp.</a:t>
            </a:r>
          </a:p>
        </p:txBody>
      </p:sp>
      <p:sp>
        <p:nvSpPr>
          <p:cNvPr id="4" name="Slide Number Placeholder 3">
            <a:extLst>
              <a:ext uri="{FF2B5EF4-FFF2-40B4-BE49-F238E27FC236}">
                <a16:creationId xmlns:a16="http://schemas.microsoft.com/office/drawing/2014/main" id="{06ABCCB7-F7EE-2228-DAB2-F0D519BBD4BD}"/>
              </a:ext>
            </a:extLst>
          </p:cNvPr>
          <p:cNvSpPr>
            <a:spLocks noGrp="1"/>
          </p:cNvSpPr>
          <p:nvPr>
            <p:ph type="sldNum" sz="quarter" idx="12"/>
          </p:nvPr>
        </p:nvSpPr>
        <p:spPr/>
        <p:txBody>
          <a:bodyPr/>
          <a:lstStyle/>
          <a:p>
            <a:fld id="{3A98EE3D-8CD1-4C3F-BD1C-C98C9596463C}" type="slidenum">
              <a:rPr lang="en-US" smtClean="0"/>
              <a:t>13</a:t>
            </a:fld>
            <a:endParaRPr lang="en-US" dirty="0"/>
          </a:p>
        </p:txBody>
      </p:sp>
    </p:spTree>
    <p:extLst>
      <p:ext uri="{BB962C8B-B14F-4D97-AF65-F5344CB8AC3E}">
        <p14:creationId xmlns:p14="http://schemas.microsoft.com/office/powerpoint/2010/main" val="1404518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C5C5C-637B-EF92-2149-F0B3E0C1C327}"/>
              </a:ext>
            </a:extLst>
          </p:cNvPr>
          <p:cNvSpPr>
            <a:spLocks noGrp="1"/>
          </p:cNvSpPr>
          <p:nvPr>
            <p:ph type="title"/>
          </p:nvPr>
        </p:nvSpPr>
        <p:spPr/>
        <p:txBody>
          <a:bodyPr/>
          <a:lstStyle/>
          <a:p>
            <a:r>
              <a:rPr lang="en-US" dirty="0"/>
              <a:t>Feature Scaling: Normalization vs. Standardization</a:t>
            </a:r>
          </a:p>
        </p:txBody>
      </p:sp>
      <p:sp>
        <p:nvSpPr>
          <p:cNvPr id="3" name="Content Placeholder 2">
            <a:extLst>
              <a:ext uri="{FF2B5EF4-FFF2-40B4-BE49-F238E27FC236}">
                <a16:creationId xmlns:a16="http://schemas.microsoft.com/office/drawing/2014/main" id="{F8C75E57-1956-2188-7F82-C1CEC53FA6D9}"/>
              </a:ext>
            </a:extLst>
          </p:cNvPr>
          <p:cNvSpPr>
            <a:spLocks noGrp="1"/>
          </p:cNvSpPr>
          <p:nvPr>
            <p:ph idx="1"/>
          </p:nvPr>
        </p:nvSpPr>
        <p:spPr/>
        <p:txBody>
          <a:bodyPr>
            <a:normAutofit/>
          </a:bodyPr>
          <a:lstStyle/>
          <a:p>
            <a:r>
              <a:rPr lang="en-US" sz="2400" dirty="0"/>
              <a:t>A dataset's numeric features often have different scales, and in some datasets, scales may differ by orders of magnitude.</a:t>
            </a:r>
          </a:p>
          <a:p>
            <a:r>
              <a:rPr lang="en-US" sz="2400" dirty="0"/>
              <a:t>This incongruity may bias some algorithms by giving more weight to larger numbers. </a:t>
            </a:r>
          </a:p>
          <a:p>
            <a:r>
              <a:rPr lang="en-US" sz="2400" b="1" i="1" dirty="0"/>
              <a:t>Feature scaling</a:t>
            </a:r>
            <a:r>
              <a:rPr lang="en-US" sz="2400" dirty="0"/>
              <a:t> converts numeric features to uniform ranges. Two of the most common feature scaling methods are standardization and normalization.</a:t>
            </a:r>
          </a:p>
        </p:txBody>
      </p:sp>
      <p:sp>
        <p:nvSpPr>
          <p:cNvPr id="4" name="Slide Number Placeholder 3">
            <a:extLst>
              <a:ext uri="{FF2B5EF4-FFF2-40B4-BE49-F238E27FC236}">
                <a16:creationId xmlns:a16="http://schemas.microsoft.com/office/drawing/2014/main" id="{357E1865-A94B-ECE1-D2BD-20FE19BDEC1F}"/>
              </a:ext>
            </a:extLst>
          </p:cNvPr>
          <p:cNvSpPr>
            <a:spLocks noGrp="1"/>
          </p:cNvSpPr>
          <p:nvPr>
            <p:ph type="sldNum" sz="quarter" idx="12"/>
          </p:nvPr>
        </p:nvSpPr>
        <p:spPr/>
        <p:txBody>
          <a:bodyPr/>
          <a:lstStyle/>
          <a:p>
            <a:fld id="{3A98EE3D-8CD1-4C3F-BD1C-C98C9596463C}" type="slidenum">
              <a:rPr lang="en-US" smtClean="0"/>
              <a:t>14</a:t>
            </a:fld>
            <a:endParaRPr lang="en-US" dirty="0"/>
          </a:p>
        </p:txBody>
      </p:sp>
    </p:spTree>
    <p:extLst>
      <p:ext uri="{BB962C8B-B14F-4D97-AF65-F5344CB8AC3E}">
        <p14:creationId xmlns:p14="http://schemas.microsoft.com/office/powerpoint/2010/main" val="483714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AC5A5-DCE0-9C7B-8B41-C4EF93DD06FF}"/>
              </a:ext>
            </a:extLst>
          </p:cNvPr>
          <p:cNvSpPr>
            <a:spLocks noGrp="1"/>
          </p:cNvSpPr>
          <p:nvPr>
            <p:ph type="title"/>
          </p:nvPr>
        </p:nvSpPr>
        <p:spPr/>
        <p:txBody>
          <a:bodyPr/>
          <a:lstStyle/>
          <a:p>
            <a:r>
              <a:rPr lang="en-US" dirty="0"/>
              <a:t>Normalization (AKA MIN-Max scaling)</a:t>
            </a:r>
          </a:p>
        </p:txBody>
      </p:sp>
      <p:sp>
        <p:nvSpPr>
          <p:cNvPr id="3" name="Content Placeholder 2">
            <a:extLst>
              <a:ext uri="{FF2B5EF4-FFF2-40B4-BE49-F238E27FC236}">
                <a16:creationId xmlns:a16="http://schemas.microsoft.com/office/drawing/2014/main" id="{F60DF6AE-1691-ADDC-B09C-B3374E1EE588}"/>
              </a:ext>
            </a:extLst>
          </p:cNvPr>
          <p:cNvSpPr>
            <a:spLocks noGrp="1"/>
          </p:cNvSpPr>
          <p:nvPr>
            <p:ph idx="1"/>
          </p:nvPr>
        </p:nvSpPr>
        <p:spPr>
          <a:xfrm>
            <a:off x="581192" y="1451113"/>
            <a:ext cx="11029615" cy="1152797"/>
          </a:xfrm>
        </p:spPr>
        <p:txBody>
          <a:bodyPr anchor="t">
            <a:normAutofit/>
          </a:bodyPr>
          <a:lstStyle/>
          <a:p>
            <a:r>
              <a:rPr lang="en-US" sz="2400" dirty="0"/>
              <a:t>There are many types of data “normalization”</a:t>
            </a:r>
          </a:p>
          <a:p>
            <a:r>
              <a:rPr lang="en-US" sz="2400" dirty="0"/>
              <a:t>Min-Max Normalization scales values between [0, 1] using the following formula:</a:t>
            </a:r>
          </a:p>
          <a:p>
            <a:pPr marL="0" indent="0">
              <a:buNone/>
            </a:pPr>
            <a:endParaRPr lang="en-US" sz="2400" dirty="0"/>
          </a:p>
        </p:txBody>
      </p:sp>
      <p:sp>
        <p:nvSpPr>
          <p:cNvPr id="4" name="Slide Number Placeholder 3">
            <a:extLst>
              <a:ext uri="{FF2B5EF4-FFF2-40B4-BE49-F238E27FC236}">
                <a16:creationId xmlns:a16="http://schemas.microsoft.com/office/drawing/2014/main" id="{68F1836E-D443-B13C-F93E-CD9559C46A07}"/>
              </a:ext>
            </a:extLst>
          </p:cNvPr>
          <p:cNvSpPr>
            <a:spLocks noGrp="1"/>
          </p:cNvSpPr>
          <p:nvPr>
            <p:ph type="sldNum" sz="quarter" idx="12"/>
          </p:nvPr>
        </p:nvSpPr>
        <p:spPr/>
        <p:txBody>
          <a:bodyPr/>
          <a:lstStyle/>
          <a:p>
            <a:fld id="{3A98EE3D-8CD1-4C3F-BD1C-C98C9596463C}" type="slidenum">
              <a:rPr lang="en-US" smtClean="0"/>
              <a:t>15</a:t>
            </a:fld>
            <a:endParaRPr lang="en-US" dirty="0"/>
          </a:p>
        </p:txBody>
      </p:sp>
      <p:pic>
        <p:nvPicPr>
          <p:cNvPr id="5" name="Picture 4">
            <a:extLst>
              <a:ext uri="{FF2B5EF4-FFF2-40B4-BE49-F238E27FC236}">
                <a16:creationId xmlns:a16="http://schemas.microsoft.com/office/drawing/2014/main" id="{19DA4529-1D58-B838-FBBA-AA25EF64BF39}"/>
              </a:ext>
            </a:extLst>
          </p:cNvPr>
          <p:cNvPicPr>
            <a:picLocks noChangeAspect="1"/>
          </p:cNvPicPr>
          <p:nvPr/>
        </p:nvPicPr>
        <p:blipFill>
          <a:blip r:embed="rId2"/>
          <a:stretch>
            <a:fillRect/>
          </a:stretch>
        </p:blipFill>
        <p:spPr>
          <a:xfrm>
            <a:off x="581192" y="2802693"/>
            <a:ext cx="4513342" cy="1559155"/>
          </a:xfrm>
          <a:prstGeom prst="rect">
            <a:avLst/>
          </a:prstGeom>
        </p:spPr>
      </p:pic>
      <p:pic>
        <p:nvPicPr>
          <p:cNvPr id="7" name="Picture 6">
            <a:extLst>
              <a:ext uri="{FF2B5EF4-FFF2-40B4-BE49-F238E27FC236}">
                <a16:creationId xmlns:a16="http://schemas.microsoft.com/office/drawing/2014/main" id="{DD715CBE-D875-E394-DC6B-20F23E20051B}"/>
              </a:ext>
            </a:extLst>
          </p:cNvPr>
          <p:cNvPicPr>
            <a:picLocks noChangeAspect="1"/>
          </p:cNvPicPr>
          <p:nvPr/>
        </p:nvPicPr>
        <p:blipFill>
          <a:blip r:embed="rId3"/>
          <a:stretch>
            <a:fillRect/>
          </a:stretch>
        </p:blipFill>
        <p:spPr>
          <a:xfrm>
            <a:off x="5277670" y="2795634"/>
            <a:ext cx="6769100" cy="3543300"/>
          </a:xfrm>
          <a:prstGeom prst="rect">
            <a:avLst/>
          </a:prstGeom>
        </p:spPr>
      </p:pic>
    </p:spTree>
    <p:extLst>
      <p:ext uri="{BB962C8B-B14F-4D97-AF65-F5344CB8AC3E}">
        <p14:creationId xmlns:p14="http://schemas.microsoft.com/office/powerpoint/2010/main" val="1229090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A5939-A0E0-8896-743C-40EC3680C501}"/>
              </a:ext>
            </a:extLst>
          </p:cNvPr>
          <p:cNvSpPr>
            <a:spLocks noGrp="1"/>
          </p:cNvSpPr>
          <p:nvPr>
            <p:ph type="title"/>
          </p:nvPr>
        </p:nvSpPr>
        <p:spPr/>
        <p:txBody>
          <a:bodyPr/>
          <a:lstStyle/>
          <a:p>
            <a:r>
              <a:rPr lang="en-US" dirty="0"/>
              <a:t>Standardization (AKA z-score normalization)</a:t>
            </a:r>
          </a:p>
        </p:txBody>
      </p:sp>
      <p:sp>
        <p:nvSpPr>
          <p:cNvPr id="3" name="Content Placeholder 2">
            <a:extLst>
              <a:ext uri="{FF2B5EF4-FFF2-40B4-BE49-F238E27FC236}">
                <a16:creationId xmlns:a16="http://schemas.microsoft.com/office/drawing/2014/main" id="{58E9130D-DB3F-2B61-3B45-236E0D0767C9}"/>
              </a:ext>
            </a:extLst>
          </p:cNvPr>
          <p:cNvSpPr>
            <a:spLocks noGrp="1"/>
          </p:cNvSpPr>
          <p:nvPr>
            <p:ph idx="1"/>
          </p:nvPr>
        </p:nvSpPr>
        <p:spPr>
          <a:xfrm>
            <a:off x="581192" y="1451114"/>
            <a:ext cx="11029615" cy="1174100"/>
          </a:xfrm>
        </p:spPr>
        <p:txBody>
          <a:bodyPr/>
          <a:lstStyle/>
          <a:p>
            <a:r>
              <a:rPr lang="en-US" dirty="0"/>
              <a:t>Rescales value to have a mean of 0 and standard deviation of 1: </a:t>
            </a:r>
          </a:p>
        </p:txBody>
      </p:sp>
      <p:sp>
        <p:nvSpPr>
          <p:cNvPr id="4" name="Slide Number Placeholder 3">
            <a:extLst>
              <a:ext uri="{FF2B5EF4-FFF2-40B4-BE49-F238E27FC236}">
                <a16:creationId xmlns:a16="http://schemas.microsoft.com/office/drawing/2014/main" id="{B6711D1E-58CC-AC1E-87BA-CC8618935053}"/>
              </a:ext>
            </a:extLst>
          </p:cNvPr>
          <p:cNvSpPr>
            <a:spLocks noGrp="1"/>
          </p:cNvSpPr>
          <p:nvPr>
            <p:ph type="sldNum" sz="quarter" idx="12"/>
          </p:nvPr>
        </p:nvSpPr>
        <p:spPr/>
        <p:txBody>
          <a:bodyPr/>
          <a:lstStyle/>
          <a:p>
            <a:fld id="{3A98EE3D-8CD1-4C3F-BD1C-C98C9596463C}" type="slidenum">
              <a:rPr lang="en-US" smtClean="0"/>
              <a:t>16</a:t>
            </a:fld>
            <a:endParaRPr lang="en-US" dirty="0"/>
          </a:p>
        </p:txBody>
      </p:sp>
      <p:pic>
        <p:nvPicPr>
          <p:cNvPr id="5" name="Picture 4">
            <a:extLst>
              <a:ext uri="{FF2B5EF4-FFF2-40B4-BE49-F238E27FC236}">
                <a16:creationId xmlns:a16="http://schemas.microsoft.com/office/drawing/2014/main" id="{3E943315-6279-C6EC-7B3A-D5881A68500B}"/>
              </a:ext>
            </a:extLst>
          </p:cNvPr>
          <p:cNvPicPr>
            <a:picLocks noChangeAspect="1"/>
          </p:cNvPicPr>
          <p:nvPr/>
        </p:nvPicPr>
        <p:blipFill>
          <a:blip r:embed="rId2"/>
          <a:stretch>
            <a:fillRect/>
          </a:stretch>
        </p:blipFill>
        <p:spPr>
          <a:xfrm>
            <a:off x="756673" y="2650305"/>
            <a:ext cx="2733377" cy="1557389"/>
          </a:xfrm>
          <a:prstGeom prst="rect">
            <a:avLst/>
          </a:prstGeom>
        </p:spPr>
      </p:pic>
      <p:pic>
        <p:nvPicPr>
          <p:cNvPr id="6" name="Picture 5">
            <a:extLst>
              <a:ext uri="{FF2B5EF4-FFF2-40B4-BE49-F238E27FC236}">
                <a16:creationId xmlns:a16="http://schemas.microsoft.com/office/drawing/2014/main" id="{CC049AB6-4B2B-3EB0-A767-C8592763BAEB}"/>
              </a:ext>
            </a:extLst>
          </p:cNvPr>
          <p:cNvPicPr>
            <a:picLocks noChangeAspect="1"/>
          </p:cNvPicPr>
          <p:nvPr/>
        </p:nvPicPr>
        <p:blipFill>
          <a:blip r:embed="rId3"/>
          <a:stretch>
            <a:fillRect/>
          </a:stretch>
        </p:blipFill>
        <p:spPr>
          <a:xfrm>
            <a:off x="3715979" y="2549072"/>
            <a:ext cx="6298176" cy="3156864"/>
          </a:xfrm>
          <a:prstGeom prst="rect">
            <a:avLst/>
          </a:prstGeom>
        </p:spPr>
      </p:pic>
    </p:spTree>
    <p:extLst>
      <p:ext uri="{BB962C8B-B14F-4D97-AF65-F5344CB8AC3E}">
        <p14:creationId xmlns:p14="http://schemas.microsoft.com/office/powerpoint/2010/main" val="21248289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327D8-5498-ED8D-9C40-77FFDC58B374}"/>
              </a:ext>
            </a:extLst>
          </p:cNvPr>
          <p:cNvSpPr>
            <a:spLocks noGrp="1"/>
          </p:cNvSpPr>
          <p:nvPr>
            <p:ph type="title"/>
          </p:nvPr>
        </p:nvSpPr>
        <p:spPr/>
        <p:txBody>
          <a:bodyPr/>
          <a:lstStyle/>
          <a:p>
            <a:r>
              <a:rPr lang="en-US" dirty="0" err="1"/>
              <a:t>Groupby</a:t>
            </a:r>
            <a:endParaRPr lang="en-US" dirty="0"/>
          </a:p>
        </p:txBody>
      </p:sp>
      <p:sp>
        <p:nvSpPr>
          <p:cNvPr id="3" name="Content Placeholder 2">
            <a:extLst>
              <a:ext uri="{FF2B5EF4-FFF2-40B4-BE49-F238E27FC236}">
                <a16:creationId xmlns:a16="http://schemas.microsoft.com/office/drawing/2014/main" id="{147DA78E-B390-CCF8-AEF5-24C3BDEA525D}"/>
              </a:ext>
            </a:extLst>
          </p:cNvPr>
          <p:cNvSpPr>
            <a:spLocks noGrp="1"/>
          </p:cNvSpPr>
          <p:nvPr>
            <p:ph idx="1"/>
          </p:nvPr>
        </p:nvSpPr>
        <p:spPr>
          <a:xfrm>
            <a:off x="581193" y="1451113"/>
            <a:ext cx="3997177" cy="4524237"/>
          </a:xfrm>
        </p:spPr>
        <p:txBody>
          <a:bodyPr>
            <a:normAutofit fontScale="92500"/>
          </a:bodyPr>
          <a:lstStyle/>
          <a:p>
            <a:r>
              <a:rPr lang="en-US" dirty="0"/>
              <a:t>The </a:t>
            </a:r>
            <a:r>
              <a:rPr lang="en-US" dirty="0" err="1"/>
              <a:t>groupby</a:t>
            </a:r>
            <a:r>
              <a:rPr lang="en-US" dirty="0"/>
              <a:t>() function in pandas is one of the most powerful and frequently used tools for data analysis. </a:t>
            </a:r>
          </a:p>
          <a:p>
            <a:r>
              <a:rPr lang="en-US" dirty="0"/>
              <a:t>The process is best understood by the term </a:t>
            </a:r>
            <a:r>
              <a:rPr lang="en-US" b="1" dirty="0"/>
              <a:t>"Split-Apply-Combine."</a:t>
            </a:r>
            <a:endParaRPr lang="en-US" dirty="0"/>
          </a:p>
          <a:p>
            <a:r>
              <a:rPr lang="en-US" b="1" dirty="0"/>
              <a:t>Split</a:t>
            </a:r>
            <a:r>
              <a:rPr lang="en-US" dirty="0"/>
              <a:t>: The data is split into groups based on some criteria (e.g., all rows with the same student).</a:t>
            </a:r>
          </a:p>
          <a:p>
            <a:r>
              <a:rPr lang="en-US" b="1" dirty="0"/>
              <a:t>Apply</a:t>
            </a:r>
            <a:r>
              <a:rPr lang="en-US" dirty="0"/>
              <a:t>: A function is applied to each group independently (e.g., mean score for each student).</a:t>
            </a:r>
          </a:p>
          <a:p>
            <a:r>
              <a:rPr lang="en-US" b="1" dirty="0"/>
              <a:t>Combine</a:t>
            </a:r>
            <a:r>
              <a:rPr lang="en-US" dirty="0"/>
              <a:t>: The results of these operations are combined into a new DataFrame or Series.</a:t>
            </a:r>
          </a:p>
          <a:p>
            <a:pPr marL="0" indent="0">
              <a:buNone/>
            </a:pPr>
            <a:endParaRPr lang="en-US" dirty="0"/>
          </a:p>
        </p:txBody>
      </p:sp>
      <p:sp>
        <p:nvSpPr>
          <p:cNvPr id="4" name="Slide Number Placeholder 3">
            <a:extLst>
              <a:ext uri="{FF2B5EF4-FFF2-40B4-BE49-F238E27FC236}">
                <a16:creationId xmlns:a16="http://schemas.microsoft.com/office/drawing/2014/main" id="{FCC8A870-C531-1D91-3BF0-43D713AD9189}"/>
              </a:ext>
            </a:extLst>
          </p:cNvPr>
          <p:cNvSpPr>
            <a:spLocks noGrp="1"/>
          </p:cNvSpPr>
          <p:nvPr>
            <p:ph type="sldNum" sz="quarter" idx="12"/>
          </p:nvPr>
        </p:nvSpPr>
        <p:spPr/>
        <p:txBody>
          <a:bodyPr/>
          <a:lstStyle/>
          <a:p>
            <a:fld id="{3A98EE3D-8CD1-4C3F-BD1C-C98C9596463C}" type="slidenum">
              <a:rPr lang="en-US" smtClean="0"/>
              <a:t>17</a:t>
            </a:fld>
            <a:endParaRPr lang="en-US" dirty="0"/>
          </a:p>
        </p:txBody>
      </p:sp>
      <p:pic>
        <p:nvPicPr>
          <p:cNvPr id="7" name="Picture 6">
            <a:extLst>
              <a:ext uri="{FF2B5EF4-FFF2-40B4-BE49-F238E27FC236}">
                <a16:creationId xmlns:a16="http://schemas.microsoft.com/office/drawing/2014/main" id="{F840BC01-C84E-2A92-F061-C347F9E5323B}"/>
              </a:ext>
            </a:extLst>
          </p:cNvPr>
          <p:cNvPicPr>
            <a:picLocks noChangeAspect="1"/>
          </p:cNvPicPr>
          <p:nvPr/>
        </p:nvPicPr>
        <p:blipFill>
          <a:blip r:embed="rId2"/>
          <a:stretch>
            <a:fillRect/>
          </a:stretch>
        </p:blipFill>
        <p:spPr>
          <a:xfrm>
            <a:off x="4578370" y="1588466"/>
            <a:ext cx="7613630" cy="3818421"/>
          </a:xfrm>
          <a:prstGeom prst="rect">
            <a:avLst/>
          </a:prstGeom>
        </p:spPr>
      </p:pic>
    </p:spTree>
    <p:extLst>
      <p:ext uri="{BB962C8B-B14F-4D97-AF65-F5344CB8AC3E}">
        <p14:creationId xmlns:p14="http://schemas.microsoft.com/office/powerpoint/2010/main" val="20651396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456FF-DA63-8E17-2A07-C57AB8CA6CAA}"/>
              </a:ext>
            </a:extLst>
          </p:cNvPr>
          <p:cNvSpPr>
            <a:spLocks noGrp="1"/>
          </p:cNvSpPr>
          <p:nvPr>
            <p:ph type="title"/>
          </p:nvPr>
        </p:nvSpPr>
        <p:spPr/>
        <p:txBody>
          <a:bodyPr/>
          <a:lstStyle/>
          <a:p>
            <a:r>
              <a:rPr lang="en-US" dirty="0"/>
              <a:t>Pivot Table</a:t>
            </a:r>
          </a:p>
        </p:txBody>
      </p:sp>
      <p:sp>
        <p:nvSpPr>
          <p:cNvPr id="3" name="Content Placeholder 2">
            <a:extLst>
              <a:ext uri="{FF2B5EF4-FFF2-40B4-BE49-F238E27FC236}">
                <a16:creationId xmlns:a16="http://schemas.microsoft.com/office/drawing/2014/main" id="{D4C15608-CEA6-BB02-DC53-0734FAC6CA07}"/>
              </a:ext>
            </a:extLst>
          </p:cNvPr>
          <p:cNvSpPr>
            <a:spLocks noGrp="1"/>
          </p:cNvSpPr>
          <p:nvPr>
            <p:ph idx="1"/>
          </p:nvPr>
        </p:nvSpPr>
        <p:spPr>
          <a:xfrm>
            <a:off x="581192" y="1475827"/>
            <a:ext cx="6262059" cy="4524237"/>
          </a:xfrm>
        </p:spPr>
        <p:txBody>
          <a:bodyPr>
            <a:normAutofit fontScale="92500" lnSpcReduction="10000"/>
          </a:bodyPr>
          <a:lstStyle/>
          <a:p>
            <a:r>
              <a:rPr lang="en-US" sz="1800" b="0" i="0" dirty="0" err="1">
                <a:solidFill>
                  <a:srgbClr val="37474F"/>
                </a:solidFill>
                <a:effectLst/>
                <a:latin typeface="Roboto" panose="02000000000000000000" pitchFamily="2" charset="0"/>
              </a:rPr>
              <a:t>df.pivot_table</a:t>
            </a:r>
            <a:r>
              <a:rPr lang="en-US" sz="1800" b="0" i="0" dirty="0">
                <a:solidFill>
                  <a:srgbClr val="37474F"/>
                </a:solidFill>
                <a:effectLst/>
                <a:latin typeface="Roboto" panose="02000000000000000000" pitchFamily="2" charset="0"/>
              </a:rPr>
              <a:t>() takes several parameters. </a:t>
            </a:r>
          </a:p>
          <a:p>
            <a:r>
              <a:rPr lang="en-US" sz="1800" b="1" i="0" dirty="0">
                <a:solidFill>
                  <a:srgbClr val="37474F"/>
                </a:solidFill>
                <a:effectLst/>
                <a:latin typeface="Roboto" panose="02000000000000000000" pitchFamily="2" charset="0"/>
              </a:rPr>
              <a:t>value</a:t>
            </a:r>
            <a:r>
              <a:rPr lang="en-US" sz="1800" b="0" i="0" dirty="0">
                <a:solidFill>
                  <a:srgbClr val="37474F"/>
                </a:solidFill>
                <a:effectLst/>
                <a:latin typeface="Roboto" panose="02000000000000000000" pitchFamily="2" charset="0"/>
              </a:rPr>
              <a:t> specifies the values in the pivot table's elements. </a:t>
            </a:r>
          </a:p>
          <a:p>
            <a:r>
              <a:rPr lang="en-US" sz="1800" b="0" i="0" dirty="0">
                <a:solidFill>
                  <a:srgbClr val="37474F"/>
                </a:solidFill>
                <a:effectLst/>
                <a:latin typeface="Roboto" panose="02000000000000000000" pitchFamily="2" charset="0"/>
              </a:rPr>
              <a:t>The feature in the pivot table's rows is specified using </a:t>
            </a:r>
            <a:r>
              <a:rPr lang="en-US" sz="1800" b="1" i="0" dirty="0">
                <a:solidFill>
                  <a:srgbClr val="37474F"/>
                </a:solidFill>
                <a:effectLst/>
                <a:latin typeface="Roboto" panose="02000000000000000000" pitchFamily="2" charset="0"/>
              </a:rPr>
              <a:t>index</a:t>
            </a:r>
            <a:r>
              <a:rPr lang="en-US" sz="1800" b="0" i="0" dirty="0">
                <a:solidFill>
                  <a:srgbClr val="37474F"/>
                </a:solidFill>
                <a:effectLst/>
                <a:latin typeface="Roboto" panose="02000000000000000000" pitchFamily="2" charset="0"/>
              </a:rPr>
              <a:t> and the feature in the pivot table's columns is </a:t>
            </a:r>
            <a:r>
              <a:rPr lang="en-US" sz="1800" b="1" i="0" dirty="0">
                <a:solidFill>
                  <a:srgbClr val="37474F"/>
                </a:solidFill>
                <a:effectLst/>
                <a:latin typeface="Roboto" panose="02000000000000000000" pitchFamily="2" charset="0"/>
              </a:rPr>
              <a:t>columns</a:t>
            </a:r>
            <a:r>
              <a:rPr lang="en-US" sz="1800" b="0" i="0" dirty="0">
                <a:solidFill>
                  <a:srgbClr val="37474F"/>
                </a:solidFill>
                <a:effectLst/>
                <a:latin typeface="Roboto" panose="02000000000000000000" pitchFamily="2" charset="0"/>
              </a:rPr>
              <a:t>. </a:t>
            </a:r>
          </a:p>
          <a:p>
            <a:r>
              <a:rPr lang="en-US" sz="1800" b="1" i="0" dirty="0" err="1">
                <a:solidFill>
                  <a:srgbClr val="37474F"/>
                </a:solidFill>
                <a:effectLst/>
                <a:latin typeface="Roboto" panose="02000000000000000000" pitchFamily="2" charset="0"/>
              </a:rPr>
              <a:t>aggfunc</a:t>
            </a:r>
            <a:r>
              <a:rPr lang="en-US" sz="1800" b="0" i="0" dirty="0">
                <a:solidFill>
                  <a:srgbClr val="37474F"/>
                </a:solidFill>
                <a:effectLst/>
                <a:latin typeface="Roboto" panose="02000000000000000000" pitchFamily="2" charset="0"/>
              </a:rPr>
              <a:t> specifies a function to apply to the values in each row/column combination within the pivot table. </a:t>
            </a:r>
          </a:p>
          <a:p>
            <a:r>
              <a:rPr lang="en-US" sz="1800" b="0" i="0" dirty="0">
                <a:solidFill>
                  <a:srgbClr val="37474F"/>
                </a:solidFill>
                <a:effectLst/>
                <a:latin typeface="Roboto" panose="02000000000000000000" pitchFamily="2" charset="0"/>
              </a:rPr>
              <a:t>The default aggregate function is </a:t>
            </a:r>
            <a:r>
              <a:rPr lang="en-US" sz="1800" b="0" i="0" dirty="0" err="1">
                <a:solidFill>
                  <a:srgbClr val="37474F"/>
                </a:solidFill>
                <a:effectLst/>
                <a:latin typeface="Roboto" panose="02000000000000000000" pitchFamily="2" charset="0"/>
              </a:rPr>
              <a:t>np.mean</a:t>
            </a:r>
            <a:r>
              <a:rPr lang="en-US" sz="1800" b="0" i="0" dirty="0">
                <a:solidFill>
                  <a:srgbClr val="37474F"/>
                </a:solidFill>
                <a:effectLst/>
                <a:latin typeface="Roboto" panose="02000000000000000000" pitchFamily="2" charset="0"/>
              </a:rPr>
              <a:t>. Other functions include: sum, count, min, max, median, mode, var (variance), first, last, </a:t>
            </a:r>
            <a:r>
              <a:rPr lang="en-US" sz="1800" b="0" i="0" dirty="0">
                <a:solidFill>
                  <a:srgbClr val="37474F"/>
                </a:solidFill>
                <a:effectLst/>
                <a:highlight>
                  <a:srgbClr val="FFFF00"/>
                </a:highlight>
                <a:latin typeface="Roboto" panose="02000000000000000000" pitchFamily="2" charset="0"/>
              </a:rPr>
              <a:t>size</a:t>
            </a:r>
            <a:r>
              <a:rPr lang="en-US" sz="1800" b="0" i="0" dirty="0">
                <a:solidFill>
                  <a:srgbClr val="37474F"/>
                </a:solidFill>
                <a:effectLst/>
                <a:latin typeface="Roboto" panose="02000000000000000000" pitchFamily="2" charset="0"/>
              </a:rPr>
              <a:t>, custom functions (e.g., </a:t>
            </a:r>
            <a:r>
              <a:rPr lang="en-US" sz="1800" b="0" i="0" dirty="0" err="1">
                <a:solidFill>
                  <a:srgbClr val="37474F"/>
                </a:solidFill>
                <a:effectLst/>
                <a:latin typeface="Roboto" panose="02000000000000000000" pitchFamily="2" charset="0"/>
              </a:rPr>
              <a:t>aggfunc</a:t>
            </a:r>
            <a:r>
              <a:rPr lang="en-US" sz="1800" b="0" i="0" dirty="0">
                <a:solidFill>
                  <a:srgbClr val="37474F"/>
                </a:solidFill>
                <a:effectLst/>
                <a:latin typeface="Roboto" panose="02000000000000000000" pitchFamily="2" charset="0"/>
              </a:rPr>
              <a:t>=lambda x: </a:t>
            </a:r>
            <a:r>
              <a:rPr lang="en-US" sz="1800" b="0" i="0" dirty="0" err="1">
                <a:solidFill>
                  <a:srgbClr val="37474F"/>
                </a:solidFill>
                <a:effectLst/>
                <a:latin typeface="Roboto" panose="02000000000000000000" pitchFamily="2" charset="0"/>
              </a:rPr>
              <a:t>x.max</a:t>
            </a:r>
            <a:r>
              <a:rPr lang="en-US" sz="1800" b="0" i="0" dirty="0">
                <a:solidFill>
                  <a:srgbClr val="37474F"/>
                </a:solidFill>
                <a:effectLst/>
                <a:latin typeface="Roboto" panose="02000000000000000000" pitchFamily="2" charset="0"/>
              </a:rPr>
              <a:t>() - </a:t>
            </a:r>
            <a:r>
              <a:rPr lang="en-US" sz="1800" b="0" i="0" dirty="0" err="1">
                <a:solidFill>
                  <a:srgbClr val="37474F"/>
                </a:solidFill>
                <a:effectLst/>
                <a:latin typeface="Roboto" panose="02000000000000000000" pitchFamily="2" charset="0"/>
              </a:rPr>
              <a:t>x.min</a:t>
            </a:r>
            <a:r>
              <a:rPr lang="en-US" sz="1800" b="0" i="0" dirty="0">
                <a:solidFill>
                  <a:srgbClr val="37474F"/>
                </a:solidFill>
                <a:effectLst/>
                <a:latin typeface="Roboto" panose="02000000000000000000" pitchFamily="2" charset="0"/>
              </a:rPr>
              <a:t>()</a:t>
            </a:r>
          </a:p>
          <a:p>
            <a:r>
              <a:rPr lang="en-US" sz="1800" b="0" i="0" dirty="0">
                <a:solidFill>
                  <a:srgbClr val="37474F"/>
                </a:solidFill>
                <a:effectLst/>
                <a:latin typeface="Roboto" panose="02000000000000000000" pitchFamily="2" charset="0"/>
              </a:rPr>
              <a:t>You can also apply multiple aggregation functions by passing them as a list: </a:t>
            </a:r>
            <a:r>
              <a:rPr lang="en-US" sz="1800" b="0" i="0" dirty="0" err="1">
                <a:solidFill>
                  <a:srgbClr val="37474F"/>
                </a:solidFill>
                <a:effectLst/>
                <a:latin typeface="Roboto" panose="02000000000000000000" pitchFamily="2" charset="0"/>
              </a:rPr>
              <a:t>pd.pivot_table</a:t>
            </a:r>
            <a:r>
              <a:rPr lang="en-US" sz="1800" b="0" i="0" dirty="0">
                <a:solidFill>
                  <a:srgbClr val="37474F"/>
                </a:solidFill>
                <a:effectLst/>
                <a:latin typeface="Roboto" panose="02000000000000000000" pitchFamily="2" charset="0"/>
              </a:rPr>
              <a:t>(</a:t>
            </a:r>
            <a:r>
              <a:rPr lang="en-US" sz="1800" b="0" i="0" dirty="0" err="1">
                <a:solidFill>
                  <a:srgbClr val="37474F"/>
                </a:solidFill>
                <a:effectLst/>
                <a:latin typeface="Roboto" panose="02000000000000000000" pitchFamily="2" charset="0"/>
              </a:rPr>
              <a:t>df</a:t>
            </a:r>
            <a:r>
              <a:rPr lang="en-US" sz="1800" b="0" i="0" dirty="0">
                <a:solidFill>
                  <a:srgbClr val="37474F"/>
                </a:solidFill>
                <a:effectLst/>
                <a:latin typeface="Roboto" panose="02000000000000000000" pitchFamily="2" charset="0"/>
              </a:rPr>
              <a:t>, values='Sales', index='Region', </a:t>
            </a:r>
            <a:r>
              <a:rPr lang="en-US" sz="1800" b="0" i="0" dirty="0" err="1">
                <a:solidFill>
                  <a:srgbClr val="37474F"/>
                </a:solidFill>
                <a:effectLst/>
                <a:latin typeface="Roboto" panose="02000000000000000000" pitchFamily="2" charset="0"/>
              </a:rPr>
              <a:t>aggfunc</a:t>
            </a:r>
            <a:r>
              <a:rPr lang="en-US" sz="1800" b="0" i="0" dirty="0">
                <a:solidFill>
                  <a:srgbClr val="37474F"/>
                </a:solidFill>
                <a:effectLst/>
                <a:latin typeface="Roboto" panose="02000000000000000000" pitchFamily="2" charset="0"/>
              </a:rPr>
              <a:t>=['mean', 'sum', 'count'])</a:t>
            </a:r>
          </a:p>
          <a:p>
            <a:endParaRPr lang="en-US" sz="1800" dirty="0"/>
          </a:p>
        </p:txBody>
      </p:sp>
      <p:sp>
        <p:nvSpPr>
          <p:cNvPr id="4" name="Slide Number Placeholder 3">
            <a:extLst>
              <a:ext uri="{FF2B5EF4-FFF2-40B4-BE49-F238E27FC236}">
                <a16:creationId xmlns:a16="http://schemas.microsoft.com/office/drawing/2014/main" id="{5A0FFEF8-08C0-4875-53E9-28C0F92EE4D1}"/>
              </a:ext>
            </a:extLst>
          </p:cNvPr>
          <p:cNvSpPr>
            <a:spLocks noGrp="1"/>
          </p:cNvSpPr>
          <p:nvPr>
            <p:ph type="sldNum" sz="quarter" idx="12"/>
          </p:nvPr>
        </p:nvSpPr>
        <p:spPr/>
        <p:txBody>
          <a:bodyPr/>
          <a:lstStyle/>
          <a:p>
            <a:fld id="{3A98EE3D-8CD1-4C3F-BD1C-C98C9596463C}" type="slidenum">
              <a:rPr lang="en-US" smtClean="0"/>
              <a:t>18</a:t>
            </a:fld>
            <a:endParaRPr lang="en-US" dirty="0"/>
          </a:p>
        </p:txBody>
      </p:sp>
    </p:spTree>
    <p:extLst>
      <p:ext uri="{BB962C8B-B14F-4D97-AF65-F5344CB8AC3E}">
        <p14:creationId xmlns:p14="http://schemas.microsoft.com/office/powerpoint/2010/main" val="652575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EF816-334B-C262-DDDE-691B61DD610C}"/>
              </a:ext>
            </a:extLst>
          </p:cNvPr>
          <p:cNvSpPr>
            <a:spLocks noGrp="1"/>
          </p:cNvSpPr>
          <p:nvPr>
            <p:ph type="title"/>
          </p:nvPr>
        </p:nvSpPr>
        <p:spPr/>
        <p:txBody>
          <a:bodyPr/>
          <a:lstStyle/>
          <a:p>
            <a:r>
              <a:rPr lang="en-US" dirty="0"/>
              <a:t>Crosstab / contingency / Frequency Table</a:t>
            </a:r>
          </a:p>
        </p:txBody>
      </p:sp>
      <p:sp>
        <p:nvSpPr>
          <p:cNvPr id="3" name="Content Placeholder 2">
            <a:extLst>
              <a:ext uri="{FF2B5EF4-FFF2-40B4-BE49-F238E27FC236}">
                <a16:creationId xmlns:a16="http://schemas.microsoft.com/office/drawing/2014/main" id="{4129FDF3-A725-73D5-E24A-13054CAAC39B}"/>
              </a:ext>
            </a:extLst>
          </p:cNvPr>
          <p:cNvSpPr>
            <a:spLocks noGrp="1"/>
          </p:cNvSpPr>
          <p:nvPr>
            <p:ph idx="1"/>
          </p:nvPr>
        </p:nvSpPr>
        <p:spPr>
          <a:xfrm>
            <a:off x="581192" y="1451113"/>
            <a:ext cx="5634257" cy="4524237"/>
          </a:xfrm>
        </p:spPr>
        <p:txBody>
          <a:bodyPr>
            <a:normAutofit fontScale="92500"/>
          </a:bodyPr>
          <a:lstStyle/>
          <a:p>
            <a:r>
              <a:rPr lang="en-US" b="1" dirty="0">
                <a:solidFill>
                  <a:srgbClr val="0E0E0E"/>
                </a:solidFill>
                <a:effectLst/>
                <a:latin typeface=".SF NS"/>
              </a:rPr>
              <a:t>Purpose</a:t>
            </a:r>
            <a:r>
              <a:rPr lang="en-US" dirty="0">
                <a:solidFill>
                  <a:srgbClr val="0E0E0E"/>
                </a:solidFill>
                <a:effectLst/>
                <a:latin typeface=".SF NS"/>
              </a:rPr>
              <a:t>: </a:t>
            </a:r>
            <a:r>
              <a:rPr lang="en-US" dirty="0">
                <a:solidFill>
                  <a:srgbClr val="0E0E0E"/>
                </a:solidFill>
                <a:latin typeface=".SF NS"/>
              </a:rPr>
              <a:t>P</a:t>
            </a:r>
            <a:r>
              <a:rPr lang="en-US" dirty="0">
                <a:solidFill>
                  <a:srgbClr val="0E0E0E"/>
                </a:solidFill>
                <a:effectLst/>
                <a:latin typeface=".SF NS"/>
              </a:rPr>
              <a:t>rimarily used to calculate the frequency (or other statistics) between two or more categorical variables.</a:t>
            </a:r>
          </a:p>
          <a:p>
            <a:r>
              <a:rPr lang="en-US" b="1" dirty="0">
                <a:solidFill>
                  <a:srgbClr val="0E0E0E"/>
                </a:solidFill>
                <a:effectLst/>
                <a:latin typeface=".SF NS"/>
              </a:rPr>
              <a:t>Default Output</a:t>
            </a:r>
            <a:r>
              <a:rPr lang="en-US" dirty="0">
                <a:solidFill>
                  <a:srgbClr val="0E0E0E"/>
                </a:solidFill>
                <a:effectLst/>
                <a:latin typeface=".SF NS"/>
              </a:rPr>
              <a:t>: Crosstabs typically result in contingency tables, where each row and column represents a different category, and the cells show the frequency of their co-occurrence.</a:t>
            </a:r>
          </a:p>
          <a:p>
            <a:r>
              <a:rPr lang="en-US" b="1" dirty="0">
                <a:solidFill>
                  <a:srgbClr val="0E0E0E"/>
                </a:solidFill>
                <a:effectLst/>
                <a:latin typeface=".SF NS"/>
              </a:rPr>
              <a:t>Common Use</a:t>
            </a:r>
            <a:r>
              <a:rPr lang="en-US" dirty="0">
                <a:solidFill>
                  <a:srgbClr val="0E0E0E"/>
                </a:solidFill>
                <a:effectLst/>
                <a:latin typeface=".SF NS"/>
              </a:rPr>
              <a:t>: It is most commonly used for counting and can also apply some basic aggregation functions.</a:t>
            </a:r>
          </a:p>
          <a:p>
            <a:r>
              <a:rPr lang="en-US" b="1" dirty="0">
                <a:solidFill>
                  <a:srgbClr val="0E0E0E"/>
                </a:solidFill>
                <a:effectLst/>
                <a:latin typeface=".SF NS"/>
              </a:rPr>
              <a:t>Crosstab</a:t>
            </a:r>
            <a:r>
              <a:rPr lang="en-US" dirty="0">
                <a:solidFill>
                  <a:srgbClr val="0E0E0E"/>
                </a:solidFill>
                <a:effectLst/>
                <a:latin typeface=".SF NS"/>
              </a:rPr>
              <a:t> is more limited and generally used for frequency counts, while </a:t>
            </a:r>
            <a:r>
              <a:rPr lang="en-US" b="1" dirty="0">
                <a:solidFill>
                  <a:srgbClr val="0E0E0E"/>
                </a:solidFill>
                <a:effectLst/>
                <a:latin typeface=".SF NS"/>
              </a:rPr>
              <a:t>pivot tables</a:t>
            </a:r>
            <a:r>
              <a:rPr lang="en-US" dirty="0">
                <a:solidFill>
                  <a:srgbClr val="0E0E0E"/>
                </a:solidFill>
                <a:effectLst/>
                <a:latin typeface=".SF NS"/>
              </a:rPr>
              <a:t> provide more flexibility, allowing for various types of aggregations (mean, sum, etc.).</a:t>
            </a:r>
          </a:p>
          <a:p>
            <a:r>
              <a:rPr lang="en-US" dirty="0">
                <a:solidFill>
                  <a:srgbClr val="0E0E0E"/>
                </a:solidFill>
                <a:effectLst/>
                <a:latin typeface=".SF NS"/>
              </a:rPr>
              <a:t>Crosstabs are usually used for two categorical variables, whereas pivot tables can handle both categorical and numerical data with multiple levels of summarization.</a:t>
            </a:r>
          </a:p>
          <a:p>
            <a:endParaRPr lang="en-US" dirty="0"/>
          </a:p>
        </p:txBody>
      </p:sp>
      <p:sp>
        <p:nvSpPr>
          <p:cNvPr id="4" name="Slide Number Placeholder 3">
            <a:extLst>
              <a:ext uri="{FF2B5EF4-FFF2-40B4-BE49-F238E27FC236}">
                <a16:creationId xmlns:a16="http://schemas.microsoft.com/office/drawing/2014/main" id="{3215FB20-5DDA-AA1C-1824-54D3AE94CB1B}"/>
              </a:ext>
            </a:extLst>
          </p:cNvPr>
          <p:cNvSpPr>
            <a:spLocks noGrp="1"/>
          </p:cNvSpPr>
          <p:nvPr>
            <p:ph type="sldNum" sz="quarter" idx="12"/>
          </p:nvPr>
        </p:nvSpPr>
        <p:spPr/>
        <p:txBody>
          <a:bodyPr/>
          <a:lstStyle/>
          <a:p>
            <a:fld id="{3A98EE3D-8CD1-4C3F-BD1C-C98C9596463C}" type="slidenum">
              <a:rPr lang="en-US" smtClean="0"/>
              <a:t>19</a:t>
            </a:fld>
            <a:endParaRPr lang="en-US" dirty="0"/>
          </a:p>
        </p:txBody>
      </p:sp>
    </p:spTree>
    <p:extLst>
      <p:ext uri="{BB962C8B-B14F-4D97-AF65-F5344CB8AC3E}">
        <p14:creationId xmlns:p14="http://schemas.microsoft.com/office/powerpoint/2010/main" val="35916927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ED691-ABE3-3CA9-0ADF-EC50C5D369F8}"/>
              </a:ext>
            </a:extLst>
          </p:cNvPr>
          <p:cNvSpPr>
            <a:spLocks noGrp="1"/>
          </p:cNvSpPr>
          <p:nvPr>
            <p:ph type="title"/>
          </p:nvPr>
        </p:nvSpPr>
        <p:spPr/>
        <p:txBody>
          <a:bodyPr/>
          <a:lstStyle/>
          <a:p>
            <a:r>
              <a:rPr lang="en-US" dirty="0"/>
              <a:t>Why is Data Preparation so Important? </a:t>
            </a:r>
          </a:p>
        </p:txBody>
      </p:sp>
      <p:sp>
        <p:nvSpPr>
          <p:cNvPr id="4" name="Slide Number Placeholder 3">
            <a:extLst>
              <a:ext uri="{FF2B5EF4-FFF2-40B4-BE49-F238E27FC236}">
                <a16:creationId xmlns:a16="http://schemas.microsoft.com/office/drawing/2014/main" id="{A7E4A04B-6F12-6EC5-B733-0EF30570AA7E}"/>
              </a:ext>
            </a:extLst>
          </p:cNvPr>
          <p:cNvSpPr>
            <a:spLocks noGrp="1"/>
          </p:cNvSpPr>
          <p:nvPr>
            <p:ph type="sldNum" sz="quarter" idx="12"/>
          </p:nvPr>
        </p:nvSpPr>
        <p:spPr/>
        <p:txBody>
          <a:bodyPr/>
          <a:lstStyle/>
          <a:p>
            <a:fld id="{3A98EE3D-8CD1-4C3F-BD1C-C98C9596463C}" type="slidenum">
              <a:rPr lang="en-US" smtClean="0"/>
              <a:t>2</a:t>
            </a:fld>
            <a:endParaRPr lang="en-US" dirty="0"/>
          </a:p>
        </p:txBody>
      </p:sp>
      <p:pic>
        <p:nvPicPr>
          <p:cNvPr id="7" name="Content Placeholder 5">
            <a:extLst>
              <a:ext uri="{FF2B5EF4-FFF2-40B4-BE49-F238E27FC236}">
                <a16:creationId xmlns:a16="http://schemas.microsoft.com/office/drawing/2014/main" id="{6CC689AA-76FB-8E66-D2B6-FB57761A1D2B}"/>
              </a:ext>
            </a:extLst>
          </p:cNvPr>
          <p:cNvPicPr>
            <a:picLocks noChangeAspect="1"/>
          </p:cNvPicPr>
          <p:nvPr/>
        </p:nvPicPr>
        <p:blipFill>
          <a:blip r:embed="rId2"/>
          <a:stretch>
            <a:fillRect/>
          </a:stretch>
        </p:blipFill>
        <p:spPr>
          <a:xfrm>
            <a:off x="6755917" y="1450975"/>
            <a:ext cx="4524375" cy="4524375"/>
          </a:xfrm>
          <a:prstGeom prst="rect">
            <a:avLst/>
          </a:prstGeom>
        </p:spPr>
      </p:pic>
      <p:sp>
        <p:nvSpPr>
          <p:cNvPr id="9" name="Content Placeholder 8">
            <a:extLst>
              <a:ext uri="{FF2B5EF4-FFF2-40B4-BE49-F238E27FC236}">
                <a16:creationId xmlns:a16="http://schemas.microsoft.com/office/drawing/2014/main" id="{6120374E-38C2-B811-C413-145695EFB25D}"/>
              </a:ext>
            </a:extLst>
          </p:cNvPr>
          <p:cNvSpPr>
            <a:spLocks noGrp="1"/>
          </p:cNvSpPr>
          <p:nvPr>
            <p:ph idx="1"/>
          </p:nvPr>
        </p:nvSpPr>
        <p:spPr>
          <a:xfrm>
            <a:off x="581192" y="1451113"/>
            <a:ext cx="5710899" cy="4524237"/>
          </a:xfrm>
        </p:spPr>
        <p:txBody>
          <a:bodyPr>
            <a:normAutofit/>
          </a:bodyPr>
          <a:lstStyle/>
          <a:p>
            <a:r>
              <a:rPr lang="en-US" sz="2400" dirty="0"/>
              <a:t>Garbage IN – Garbage OUT</a:t>
            </a:r>
          </a:p>
          <a:p>
            <a:r>
              <a:rPr lang="en-US" sz="2400" dirty="0"/>
              <a:t>Impacts model accuracy and reliability.</a:t>
            </a:r>
          </a:p>
          <a:p>
            <a:r>
              <a:rPr lang="en-US" sz="2400" dirty="0"/>
              <a:t>A model is only as good as the data it learns from</a:t>
            </a:r>
            <a:r>
              <a:rPr lang="en-US" sz="2400" i="1" dirty="0"/>
              <a:t>.</a:t>
            </a:r>
            <a:endParaRPr lang="en-US" sz="2400" dirty="0"/>
          </a:p>
          <a:p>
            <a:r>
              <a:rPr lang="en-US" sz="2400" dirty="0"/>
              <a:t>Ensures trust in insights</a:t>
            </a:r>
          </a:p>
          <a:p>
            <a:r>
              <a:rPr lang="en-US" sz="2400" dirty="0"/>
              <a:t>Data scientists spend ~70-80% of their time cleaning and preparing data</a:t>
            </a:r>
          </a:p>
        </p:txBody>
      </p:sp>
    </p:spTree>
    <p:extLst>
      <p:ext uri="{BB962C8B-B14F-4D97-AF65-F5344CB8AC3E}">
        <p14:creationId xmlns:p14="http://schemas.microsoft.com/office/powerpoint/2010/main" val="3805600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dissolve">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xEl>
                                              <p:pRg st="1" end="1"/>
                                            </p:txEl>
                                          </p:spTgt>
                                        </p:tgtEl>
                                        <p:attrNameLst>
                                          <p:attrName>style.visibility</p:attrName>
                                        </p:attrNameLst>
                                      </p:cBhvr>
                                      <p:to>
                                        <p:strVal val="visible"/>
                                      </p:to>
                                    </p:set>
                                    <p:animEffect transition="in" filter="dissolve">
                                      <p:cBhvr>
                                        <p:cTn id="17" dur="500"/>
                                        <p:tgtEl>
                                          <p:spTgt spid="9">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9">
                                            <p:txEl>
                                              <p:pRg st="2" end="2"/>
                                            </p:txEl>
                                          </p:spTgt>
                                        </p:tgtEl>
                                        <p:attrNameLst>
                                          <p:attrName>style.visibility</p:attrName>
                                        </p:attrNameLst>
                                      </p:cBhvr>
                                      <p:to>
                                        <p:strVal val="visible"/>
                                      </p:to>
                                    </p:set>
                                    <p:animEffect transition="in" filter="dissolve">
                                      <p:cBhvr>
                                        <p:cTn id="22" dur="500"/>
                                        <p:tgtEl>
                                          <p:spTgt spid="9">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9">
                                            <p:txEl>
                                              <p:pRg st="3" end="3"/>
                                            </p:txEl>
                                          </p:spTgt>
                                        </p:tgtEl>
                                        <p:attrNameLst>
                                          <p:attrName>style.visibility</p:attrName>
                                        </p:attrNameLst>
                                      </p:cBhvr>
                                      <p:to>
                                        <p:strVal val="visible"/>
                                      </p:to>
                                    </p:set>
                                    <p:animEffect transition="in" filter="dissolve">
                                      <p:cBhvr>
                                        <p:cTn id="27" dur="500"/>
                                        <p:tgtEl>
                                          <p:spTgt spid="9">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9">
                                            <p:txEl>
                                              <p:pRg st="4" end="4"/>
                                            </p:txEl>
                                          </p:spTgt>
                                        </p:tgtEl>
                                        <p:attrNameLst>
                                          <p:attrName>style.visibility</p:attrName>
                                        </p:attrNameLst>
                                      </p:cBhvr>
                                      <p:to>
                                        <p:strVal val="visible"/>
                                      </p:to>
                                    </p:set>
                                    <p:animEffect transition="in" filter="dissolve">
                                      <p:cBhvr>
                                        <p:cTn id="32"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988A7-20A4-DE2E-4E7E-D6B0B86950A7}"/>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6426267C-E4E0-E469-8B24-6D3BBDA9DCF1}"/>
              </a:ext>
            </a:extLst>
          </p:cNvPr>
          <p:cNvSpPr>
            <a:spLocks noGrp="1"/>
          </p:cNvSpPr>
          <p:nvPr>
            <p:ph idx="1"/>
          </p:nvPr>
        </p:nvSpPr>
        <p:spPr/>
        <p:txBody>
          <a:bodyPr>
            <a:normAutofit/>
          </a:bodyPr>
          <a:lstStyle/>
          <a:p>
            <a:pPr marL="0" indent="0">
              <a:buNone/>
            </a:pPr>
            <a:endParaRPr lang="en-US" sz="2400" dirty="0"/>
          </a:p>
          <a:p>
            <a:pPr marL="0" indent="0">
              <a:buNone/>
            </a:pPr>
            <a:r>
              <a:rPr lang="en-US" sz="2400" dirty="0"/>
              <a:t>By the end of this lesson, students will be able to:</a:t>
            </a:r>
          </a:p>
          <a:p>
            <a:r>
              <a:rPr lang="en-US" sz="2400" dirty="0"/>
              <a:t>Understand the importance of data preparation in the overall data science lifecycle.</a:t>
            </a:r>
          </a:p>
          <a:p>
            <a:r>
              <a:rPr lang="en-US" sz="2400" dirty="0"/>
              <a:t>Explain why data preparation is critical to successful data science projects.</a:t>
            </a:r>
          </a:p>
          <a:p>
            <a:r>
              <a:rPr lang="en-US" sz="2400" dirty="0"/>
              <a:t>Identify and apply standard techniques for cleaning datasets.</a:t>
            </a:r>
          </a:p>
          <a:p>
            <a:r>
              <a:rPr lang="en-US" sz="2400" dirty="0"/>
              <a:t>Learn key data transformation and feature engineering techniques using Python.</a:t>
            </a:r>
          </a:p>
          <a:p>
            <a:endParaRPr lang="en-US" sz="2400" dirty="0"/>
          </a:p>
        </p:txBody>
      </p:sp>
      <p:sp>
        <p:nvSpPr>
          <p:cNvPr id="4" name="Slide Number Placeholder 3">
            <a:extLst>
              <a:ext uri="{FF2B5EF4-FFF2-40B4-BE49-F238E27FC236}">
                <a16:creationId xmlns:a16="http://schemas.microsoft.com/office/drawing/2014/main" id="{CD672233-B0E5-3492-3ABB-220381EE58BB}"/>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30376440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C63E4-5C2E-FD74-84FD-769B4873B7E0}"/>
              </a:ext>
            </a:extLst>
          </p:cNvPr>
          <p:cNvSpPr>
            <a:spLocks noGrp="1"/>
          </p:cNvSpPr>
          <p:nvPr>
            <p:ph type="title"/>
          </p:nvPr>
        </p:nvSpPr>
        <p:spPr/>
        <p:txBody>
          <a:bodyPr/>
          <a:lstStyle/>
          <a:p>
            <a:r>
              <a:rPr lang="en-US" dirty="0"/>
              <a:t>Data Preparation Concepts for Today</a:t>
            </a:r>
          </a:p>
        </p:txBody>
      </p:sp>
      <p:sp>
        <p:nvSpPr>
          <p:cNvPr id="3" name="Content Placeholder 2">
            <a:extLst>
              <a:ext uri="{FF2B5EF4-FFF2-40B4-BE49-F238E27FC236}">
                <a16:creationId xmlns:a16="http://schemas.microsoft.com/office/drawing/2014/main" id="{60B66A32-2F30-DD4E-EA4C-0CC2C54E3257}"/>
              </a:ext>
            </a:extLst>
          </p:cNvPr>
          <p:cNvSpPr>
            <a:spLocks noGrp="1"/>
          </p:cNvSpPr>
          <p:nvPr>
            <p:ph idx="1"/>
          </p:nvPr>
        </p:nvSpPr>
        <p:spPr>
          <a:xfrm>
            <a:off x="729473" y="1451113"/>
            <a:ext cx="5514807" cy="4704731"/>
          </a:xfrm>
        </p:spPr>
        <p:txBody>
          <a:bodyPr>
            <a:normAutofit fontScale="92500" lnSpcReduction="10000"/>
          </a:bodyPr>
          <a:lstStyle/>
          <a:p>
            <a:r>
              <a:rPr lang="en-US" sz="2400" dirty="0"/>
              <a:t>Data Profiling</a:t>
            </a:r>
          </a:p>
          <a:p>
            <a:r>
              <a:rPr lang="en-US" sz="2400" dirty="0"/>
              <a:t>Data Cleaning</a:t>
            </a:r>
          </a:p>
          <a:p>
            <a:pPr lvl="1"/>
            <a:r>
              <a:rPr lang="en-US" sz="1800" dirty="0"/>
              <a:t>Missing Values</a:t>
            </a:r>
          </a:p>
          <a:p>
            <a:pPr lvl="1"/>
            <a:r>
              <a:rPr lang="en-US" sz="1800" dirty="0"/>
              <a:t>Inconsistencies</a:t>
            </a:r>
          </a:p>
          <a:p>
            <a:pPr lvl="1"/>
            <a:r>
              <a:rPr lang="en-US" sz="1800" dirty="0"/>
              <a:t>Duplicates</a:t>
            </a:r>
          </a:p>
          <a:p>
            <a:pPr lvl="1"/>
            <a:r>
              <a:rPr lang="en-US" sz="1800" dirty="0"/>
              <a:t>Outliers</a:t>
            </a:r>
          </a:p>
          <a:p>
            <a:r>
              <a:rPr lang="en-US" sz="2400" dirty="0"/>
              <a:t>Data Transformation</a:t>
            </a:r>
          </a:p>
          <a:p>
            <a:pPr lvl="1"/>
            <a:r>
              <a:rPr lang="en-US" sz="1800" dirty="0"/>
              <a:t>Standardization</a:t>
            </a:r>
          </a:p>
          <a:p>
            <a:pPr lvl="1"/>
            <a:r>
              <a:rPr lang="en-US" sz="1800" dirty="0"/>
              <a:t>Normalization</a:t>
            </a:r>
          </a:p>
          <a:p>
            <a:pPr lvl="1"/>
            <a:r>
              <a:rPr lang="en-US" sz="1800" dirty="0"/>
              <a:t>Aggregation (e.g., </a:t>
            </a:r>
            <a:r>
              <a:rPr lang="en-US" sz="1800" dirty="0" err="1"/>
              <a:t>Groupby</a:t>
            </a:r>
            <a:r>
              <a:rPr lang="en-US" sz="1800" dirty="0"/>
              <a:t>)</a:t>
            </a:r>
          </a:p>
          <a:p>
            <a:pPr lvl="1"/>
            <a:r>
              <a:rPr lang="en-US" sz="1800" dirty="0"/>
              <a:t>Pivot Table</a:t>
            </a:r>
          </a:p>
          <a:p>
            <a:pPr lvl="1"/>
            <a:r>
              <a:rPr lang="en-US" sz="1800" dirty="0"/>
              <a:t>Contingency Table or Crosstab</a:t>
            </a:r>
          </a:p>
        </p:txBody>
      </p:sp>
      <p:sp>
        <p:nvSpPr>
          <p:cNvPr id="4" name="Slide Number Placeholder 3">
            <a:extLst>
              <a:ext uri="{FF2B5EF4-FFF2-40B4-BE49-F238E27FC236}">
                <a16:creationId xmlns:a16="http://schemas.microsoft.com/office/drawing/2014/main" id="{73BDD726-1EA6-545D-7698-71D169A7F007}"/>
              </a:ext>
            </a:extLst>
          </p:cNvPr>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249176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9770A-E5A9-24F8-CE2D-6EDC02CCE1B7}"/>
              </a:ext>
            </a:extLst>
          </p:cNvPr>
          <p:cNvSpPr>
            <a:spLocks noGrp="1"/>
          </p:cNvSpPr>
          <p:nvPr>
            <p:ph type="title"/>
          </p:nvPr>
        </p:nvSpPr>
        <p:spPr>
          <a:xfrm>
            <a:off x="2133092" y="767246"/>
            <a:ext cx="7925816" cy="550174"/>
          </a:xfrm>
        </p:spPr>
        <p:txBody>
          <a:bodyPr>
            <a:noAutofit/>
          </a:bodyPr>
          <a:lstStyle/>
          <a:p>
            <a:r>
              <a:rPr lang="en-US" dirty="0"/>
              <a:t>Review: The 6S5P Data Science Lifecycle</a:t>
            </a:r>
          </a:p>
        </p:txBody>
      </p:sp>
      <p:sp>
        <p:nvSpPr>
          <p:cNvPr id="4" name="Slide Number Placeholder 3">
            <a:extLst>
              <a:ext uri="{FF2B5EF4-FFF2-40B4-BE49-F238E27FC236}">
                <a16:creationId xmlns:a16="http://schemas.microsoft.com/office/drawing/2014/main" id="{82191442-33E6-DCEF-F333-4307133860C9}"/>
              </a:ext>
            </a:extLst>
          </p:cNvPr>
          <p:cNvSpPr>
            <a:spLocks noGrp="1"/>
          </p:cNvSpPr>
          <p:nvPr>
            <p:ph type="sldNum" sz="quarter" idx="12"/>
          </p:nvPr>
        </p:nvSpPr>
        <p:spPr/>
        <p:txBody>
          <a:bodyPr/>
          <a:lstStyle/>
          <a:p>
            <a:fld id="{3A98EE3D-8CD1-4C3F-BD1C-C98C9596463C}" type="slidenum">
              <a:rPr lang="en-US" smtClean="0"/>
              <a:t>5</a:t>
            </a:fld>
            <a:endParaRPr lang="en-US"/>
          </a:p>
        </p:txBody>
      </p:sp>
      <p:grpSp>
        <p:nvGrpSpPr>
          <p:cNvPr id="5" name="Group 4">
            <a:extLst>
              <a:ext uri="{FF2B5EF4-FFF2-40B4-BE49-F238E27FC236}">
                <a16:creationId xmlns:a16="http://schemas.microsoft.com/office/drawing/2014/main" id="{C7A7BB04-7059-A658-4FD5-02AEED539256}"/>
              </a:ext>
            </a:extLst>
          </p:cNvPr>
          <p:cNvGrpSpPr/>
          <p:nvPr/>
        </p:nvGrpSpPr>
        <p:grpSpPr>
          <a:xfrm>
            <a:off x="3578047" y="1706093"/>
            <a:ext cx="4402307" cy="4399981"/>
            <a:chOff x="958415" y="1655966"/>
            <a:chExt cx="4402307" cy="4399981"/>
          </a:xfrm>
        </p:grpSpPr>
        <p:grpSp>
          <p:nvGrpSpPr>
            <p:cNvPr id="1045" name="Group 1044">
              <a:extLst>
                <a:ext uri="{FF2B5EF4-FFF2-40B4-BE49-F238E27FC236}">
                  <a16:creationId xmlns:a16="http://schemas.microsoft.com/office/drawing/2014/main" id="{831FBFFD-BC9D-4E0D-A2F3-5051ECBAC39C}"/>
                </a:ext>
              </a:extLst>
            </p:cNvPr>
            <p:cNvGrpSpPr/>
            <p:nvPr/>
          </p:nvGrpSpPr>
          <p:grpSpPr>
            <a:xfrm>
              <a:off x="958415" y="1655966"/>
              <a:ext cx="4402307" cy="4399981"/>
              <a:chOff x="994219" y="1631118"/>
              <a:chExt cx="4402307" cy="4399981"/>
            </a:xfrm>
          </p:grpSpPr>
          <mc:AlternateContent xmlns:mc="http://schemas.openxmlformats.org/markup-compatibility/2006">
            <mc:Choice xmlns:am3d="http://schemas.microsoft.com/office/drawing/2017/model3d" Requires="am3d">
              <p:graphicFrame>
                <p:nvGraphicFramePr>
                  <p:cNvPr id="10" name="3D Model 9" descr="Torus">
                    <a:extLst>
                      <a:ext uri="{FF2B5EF4-FFF2-40B4-BE49-F238E27FC236}">
                        <a16:creationId xmlns:a16="http://schemas.microsoft.com/office/drawing/2014/main" id="{01772F28-951F-281F-32B0-2B8FD5F52BD6}"/>
                      </a:ext>
                    </a:extLst>
                  </p:cNvPr>
                  <p:cNvGraphicFramePr>
                    <a:graphicFrameLocks noChangeAspect="1"/>
                  </p:cNvGraphicFramePr>
                  <p:nvPr/>
                </p:nvGraphicFramePr>
                <p:xfrm>
                  <a:off x="1094671" y="1795954"/>
                  <a:ext cx="4178042" cy="4235145"/>
                </p:xfrm>
                <a:graphic>
                  <a:graphicData uri="http://schemas.microsoft.com/office/drawing/2017/model3d">
                    <am3d:model3d r:embed="rId3">
                      <am3d:spPr>
                        <a:xfrm>
                          <a:off x="0" y="0"/>
                          <a:ext cx="4178042" cy="4235145"/>
                        </a:xfrm>
                        <a:prstGeom prst="rect">
                          <a:avLst/>
                        </a:prstGeom>
                      </am3d:spPr>
                      <am3d:camera>
                        <am3d:pos x="0" y="0" z="67469092"/>
                        <am3d:up dx="0" dy="36000000" dz="0"/>
                        <am3d:lookAt x="0" y="0" z="0"/>
                        <am3d:perspective fov="2700000"/>
                      </am3d:camera>
                      <am3d:trans>
                        <am3d:meterPerModelUnit n="6999400" d="1000000"/>
                        <am3d:preTrans dx="-3" dy="-4317043" dz="-4"/>
                        <am3d:scale>
                          <am3d:sx n="1000000" d="1000000"/>
                          <am3d:sy n="1000000" d="1000000"/>
                          <am3d:sz n="1000000" d="1000000"/>
                        </am3d:scale>
                        <am3d:rot ax="5614011" ay="-69697" az="1081197"/>
                        <am3d:postTrans dx="0" dy="0" dz="0"/>
                      </am3d:trans>
                      <am3d:raster rName="Office3DRenderer" rVer="16.0.8326">
                        <am3d:blip r:embed="rId4"/>
                      </am3d:raster>
                      <am3d:objViewport viewportSz="632892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descr="Torus">
                    <a:extLst>
                      <a:ext uri="{FF2B5EF4-FFF2-40B4-BE49-F238E27FC236}">
                        <a16:creationId xmlns:a16="http://schemas.microsoft.com/office/drawing/2014/main" id="{01772F28-951F-281F-32B0-2B8FD5F52BD6}"/>
                      </a:ext>
                    </a:extLst>
                  </p:cNvPr>
                  <p:cNvPicPr>
                    <a:picLocks noGrp="1" noRot="1" noChangeAspect="1" noMove="1" noResize="1" noEditPoints="1" noAdjustHandles="1" noChangeArrowheads="1" noChangeShapeType="1" noCrop="1"/>
                  </p:cNvPicPr>
                  <p:nvPr/>
                </p:nvPicPr>
                <p:blipFill>
                  <a:blip r:embed="rId4"/>
                  <a:stretch>
                    <a:fillRect/>
                  </a:stretch>
                </p:blipFill>
                <p:spPr>
                  <a:xfrm>
                    <a:off x="3678499" y="1870929"/>
                    <a:ext cx="4178042" cy="4235145"/>
                  </a:xfrm>
                  <a:prstGeom prst="rect">
                    <a:avLst/>
                  </a:prstGeom>
                </p:spPr>
              </p:pic>
            </mc:Fallback>
          </mc:AlternateContent>
          <p:sp>
            <p:nvSpPr>
              <p:cNvPr id="20" name="TextBox 19">
                <a:extLst>
                  <a:ext uri="{FF2B5EF4-FFF2-40B4-BE49-F238E27FC236}">
                    <a16:creationId xmlns:a16="http://schemas.microsoft.com/office/drawing/2014/main" id="{70E34EFE-F652-FB29-09E2-7D745AFC5899}"/>
                  </a:ext>
                </a:extLst>
              </p:cNvPr>
              <p:cNvSpPr txBox="1"/>
              <p:nvPr/>
            </p:nvSpPr>
            <p:spPr>
              <a:xfrm>
                <a:off x="2649467" y="1631118"/>
                <a:ext cx="1118152" cy="646331"/>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pPr algn="ctr"/>
                <a:r>
                  <a:rPr lang="en-US"/>
                  <a:t>Define Problem</a:t>
                </a:r>
              </a:p>
            </p:txBody>
          </p:sp>
          <p:sp>
            <p:nvSpPr>
              <p:cNvPr id="21" name="TextBox 20">
                <a:extLst>
                  <a:ext uri="{FF2B5EF4-FFF2-40B4-BE49-F238E27FC236}">
                    <a16:creationId xmlns:a16="http://schemas.microsoft.com/office/drawing/2014/main" id="{5B2DC09F-4843-93DC-FABB-74B9350D6E4E}"/>
                  </a:ext>
                </a:extLst>
              </p:cNvPr>
              <p:cNvSpPr txBox="1"/>
              <p:nvPr/>
            </p:nvSpPr>
            <p:spPr>
              <a:xfrm>
                <a:off x="998578" y="4321141"/>
                <a:ext cx="1118152" cy="646331"/>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pPr algn="ctr"/>
                <a:r>
                  <a:rPr lang="en-US" dirty="0"/>
                  <a:t>Deploy Model</a:t>
                </a:r>
              </a:p>
            </p:txBody>
          </p:sp>
          <p:sp>
            <p:nvSpPr>
              <p:cNvPr id="22" name="TextBox 21">
                <a:extLst>
                  <a:ext uri="{FF2B5EF4-FFF2-40B4-BE49-F238E27FC236}">
                    <a16:creationId xmlns:a16="http://schemas.microsoft.com/office/drawing/2014/main" id="{1475DE3E-A1D9-A550-4ADB-FE54158764FB}"/>
                  </a:ext>
                </a:extLst>
              </p:cNvPr>
              <p:cNvSpPr txBox="1"/>
              <p:nvPr/>
            </p:nvSpPr>
            <p:spPr>
              <a:xfrm>
                <a:off x="4238871" y="2731554"/>
                <a:ext cx="1118152" cy="646331"/>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a:t>Acquire Data</a:t>
                </a:r>
              </a:p>
            </p:txBody>
          </p:sp>
          <p:sp>
            <p:nvSpPr>
              <p:cNvPr id="23" name="TextBox 22">
                <a:extLst>
                  <a:ext uri="{FF2B5EF4-FFF2-40B4-BE49-F238E27FC236}">
                    <a16:creationId xmlns:a16="http://schemas.microsoft.com/office/drawing/2014/main" id="{C8383C8C-A053-5931-AC32-A51E92C41E96}"/>
                  </a:ext>
                </a:extLst>
              </p:cNvPr>
              <p:cNvSpPr txBox="1"/>
              <p:nvPr/>
            </p:nvSpPr>
            <p:spPr>
              <a:xfrm>
                <a:off x="4278374" y="4317913"/>
                <a:ext cx="1118152" cy="646331"/>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a:t>Prepare Data</a:t>
                </a:r>
              </a:p>
            </p:txBody>
          </p:sp>
          <p:sp>
            <p:nvSpPr>
              <p:cNvPr id="25" name="TextBox 24">
                <a:extLst>
                  <a:ext uri="{FF2B5EF4-FFF2-40B4-BE49-F238E27FC236}">
                    <a16:creationId xmlns:a16="http://schemas.microsoft.com/office/drawing/2014/main" id="{10ECE4F4-2EEB-1C45-DCDE-9A8CE9CD3647}"/>
                  </a:ext>
                </a:extLst>
              </p:cNvPr>
              <p:cNvSpPr txBox="1"/>
              <p:nvPr/>
            </p:nvSpPr>
            <p:spPr>
              <a:xfrm>
                <a:off x="994219" y="2686654"/>
                <a:ext cx="1241134" cy="646331"/>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a:t>Manage-Measure</a:t>
                </a:r>
              </a:p>
            </p:txBody>
          </p:sp>
          <p:sp>
            <p:nvSpPr>
              <p:cNvPr id="28" name="Arrow: Left-Right 27">
                <a:extLst>
                  <a:ext uri="{FF2B5EF4-FFF2-40B4-BE49-F238E27FC236}">
                    <a16:creationId xmlns:a16="http://schemas.microsoft.com/office/drawing/2014/main" id="{E6198D42-528D-AEBA-F379-60238EEFC4A5}"/>
                  </a:ext>
                </a:extLst>
              </p:cNvPr>
              <p:cNvSpPr/>
              <p:nvPr/>
            </p:nvSpPr>
            <p:spPr>
              <a:xfrm rot="2308236">
                <a:off x="3858179" y="2248003"/>
                <a:ext cx="729006"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Left-Right 28">
                <a:extLst>
                  <a:ext uri="{FF2B5EF4-FFF2-40B4-BE49-F238E27FC236}">
                    <a16:creationId xmlns:a16="http://schemas.microsoft.com/office/drawing/2014/main" id="{F413417B-B161-9286-D343-E3A2DB1AB707}"/>
                  </a:ext>
                </a:extLst>
              </p:cNvPr>
              <p:cNvSpPr/>
              <p:nvPr/>
            </p:nvSpPr>
            <p:spPr>
              <a:xfrm rot="5400000">
                <a:off x="4444480" y="3684321"/>
                <a:ext cx="810628"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Left-Right 29">
                <a:extLst>
                  <a:ext uri="{FF2B5EF4-FFF2-40B4-BE49-F238E27FC236}">
                    <a16:creationId xmlns:a16="http://schemas.microsoft.com/office/drawing/2014/main" id="{2343B902-310F-E21E-2843-28E448A0FF11}"/>
                  </a:ext>
                </a:extLst>
              </p:cNvPr>
              <p:cNvSpPr/>
              <p:nvPr/>
            </p:nvSpPr>
            <p:spPr>
              <a:xfrm rot="5400000">
                <a:off x="1163480" y="3646032"/>
                <a:ext cx="810630"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Left-Right 30">
                <a:extLst>
                  <a:ext uri="{FF2B5EF4-FFF2-40B4-BE49-F238E27FC236}">
                    <a16:creationId xmlns:a16="http://schemas.microsoft.com/office/drawing/2014/main" id="{38E21207-7CBF-7ED6-B4D8-1DC56BC0E426}"/>
                  </a:ext>
                </a:extLst>
              </p:cNvPr>
              <p:cNvSpPr/>
              <p:nvPr/>
            </p:nvSpPr>
            <p:spPr>
              <a:xfrm rot="8799870">
                <a:off x="1889186" y="2193353"/>
                <a:ext cx="781276"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3" name="TextBox 1042">
                <a:extLst>
                  <a:ext uri="{FF2B5EF4-FFF2-40B4-BE49-F238E27FC236}">
                    <a16:creationId xmlns:a16="http://schemas.microsoft.com/office/drawing/2014/main" id="{BC5B508A-EF7C-5D94-B2F5-165098E18336}"/>
                  </a:ext>
                </a:extLst>
              </p:cNvPr>
              <p:cNvSpPr txBox="1"/>
              <p:nvPr/>
            </p:nvSpPr>
            <p:spPr>
              <a:xfrm>
                <a:off x="2649467" y="5297834"/>
                <a:ext cx="1118152" cy="646331"/>
              </a:xfrm>
              <a:prstGeom prst="rect">
                <a:avLst/>
              </a:prstGeom>
              <a:solidFill>
                <a:schemeClr val="accent5"/>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a:t>Build Model</a:t>
                </a:r>
              </a:p>
            </p:txBody>
          </p:sp>
          <p:sp>
            <p:nvSpPr>
              <p:cNvPr id="1025" name="Arrow: Left-Right 1024">
                <a:extLst>
                  <a:ext uri="{FF2B5EF4-FFF2-40B4-BE49-F238E27FC236}">
                    <a16:creationId xmlns:a16="http://schemas.microsoft.com/office/drawing/2014/main" id="{F49FD709-EEAA-7ACA-FC69-1D4E8D7DF714}"/>
                  </a:ext>
                </a:extLst>
              </p:cNvPr>
              <p:cNvSpPr/>
              <p:nvPr/>
            </p:nvSpPr>
            <p:spPr>
              <a:xfrm rot="8294665">
                <a:off x="3624585" y="5194603"/>
                <a:ext cx="890200"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Arrow: Left-Right 1043">
                <a:extLst>
                  <a:ext uri="{FF2B5EF4-FFF2-40B4-BE49-F238E27FC236}">
                    <a16:creationId xmlns:a16="http://schemas.microsoft.com/office/drawing/2014/main" id="{CBEA4D00-7582-F6A7-2A7C-4B56976B708E}"/>
                  </a:ext>
                </a:extLst>
              </p:cNvPr>
              <p:cNvSpPr/>
              <p:nvPr/>
            </p:nvSpPr>
            <p:spPr>
              <a:xfrm rot="2534967">
                <a:off x="1699422" y="5152843"/>
                <a:ext cx="890200"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6" name="Oval 1045">
              <a:extLst>
                <a:ext uri="{FF2B5EF4-FFF2-40B4-BE49-F238E27FC236}">
                  <a16:creationId xmlns:a16="http://schemas.microsoft.com/office/drawing/2014/main" id="{2E23A7B2-FF09-B13C-10AA-0483B350F797}"/>
                </a:ext>
              </a:extLst>
            </p:cNvPr>
            <p:cNvSpPr/>
            <p:nvPr/>
          </p:nvSpPr>
          <p:spPr>
            <a:xfrm>
              <a:off x="2194246" y="2991572"/>
              <a:ext cx="1905891" cy="1866560"/>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t>Data Platform</a:t>
              </a:r>
            </a:p>
          </p:txBody>
        </p:sp>
      </p:grpSp>
      <p:sp>
        <p:nvSpPr>
          <p:cNvPr id="8" name="Oval 7">
            <a:extLst>
              <a:ext uri="{FF2B5EF4-FFF2-40B4-BE49-F238E27FC236}">
                <a16:creationId xmlns:a16="http://schemas.microsoft.com/office/drawing/2014/main" id="{FA822850-666C-B7DE-43A9-0968F858C60F}"/>
              </a:ext>
            </a:extLst>
          </p:cNvPr>
          <p:cNvSpPr/>
          <p:nvPr/>
        </p:nvSpPr>
        <p:spPr>
          <a:xfrm>
            <a:off x="6647409" y="4215684"/>
            <a:ext cx="1555278" cy="1028220"/>
          </a:xfrm>
          <a:prstGeom prst="ellipse">
            <a:avLst/>
          </a:prstGeom>
          <a:solidFill>
            <a:srgbClr val="FFFF00">
              <a:alpha val="44244"/>
            </a:srgbClr>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own Arrow 8">
            <a:extLst>
              <a:ext uri="{FF2B5EF4-FFF2-40B4-BE49-F238E27FC236}">
                <a16:creationId xmlns:a16="http://schemas.microsoft.com/office/drawing/2014/main" id="{485CBD17-1DDA-21DC-9841-19C0865C0C20}"/>
              </a:ext>
            </a:extLst>
          </p:cNvPr>
          <p:cNvSpPr/>
          <p:nvPr/>
        </p:nvSpPr>
        <p:spPr>
          <a:xfrm rot="2967446">
            <a:off x="8463316" y="3718256"/>
            <a:ext cx="179967" cy="1103998"/>
          </a:xfrm>
          <a:prstGeom prst="downArrow">
            <a:avLst/>
          </a:prstGeom>
          <a:solidFill>
            <a:schemeClr val="tx1"/>
          </a:solidFill>
          <a:ln>
            <a:solidFill>
              <a:srgbClr val="0C49E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FB683BFF-F820-BF04-4506-303BB3FBD66D}"/>
              </a:ext>
            </a:extLst>
          </p:cNvPr>
          <p:cNvSpPr txBox="1"/>
          <p:nvPr/>
        </p:nvSpPr>
        <p:spPr>
          <a:xfrm>
            <a:off x="9029101" y="3069926"/>
            <a:ext cx="1548581" cy="1200329"/>
          </a:xfrm>
          <a:prstGeom prst="rect">
            <a:avLst/>
          </a:prstGeom>
          <a:noFill/>
        </p:spPr>
        <p:txBody>
          <a:bodyPr wrap="square" rtlCol="0">
            <a:spAutoFit/>
          </a:bodyPr>
          <a:lstStyle/>
          <a:p>
            <a:r>
              <a:rPr lang="en-US" sz="2400" dirty="0"/>
              <a:t>Focus for the next few weeks</a:t>
            </a:r>
          </a:p>
        </p:txBody>
      </p:sp>
    </p:spTree>
    <p:extLst>
      <p:ext uri="{BB962C8B-B14F-4D97-AF65-F5344CB8AC3E}">
        <p14:creationId xmlns:p14="http://schemas.microsoft.com/office/powerpoint/2010/main" val="4263485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dissolve">
                                      <p:cBhvr>
                                        <p:cTn id="12" dur="500"/>
                                        <p:tgtEl>
                                          <p:spTgt spid="1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dissolve">
                                      <p:cBhvr>
                                        <p:cTn id="15" dur="500"/>
                                        <p:tgtEl>
                                          <p:spTgt spid="9"/>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dissolv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9770A-E5A9-24F8-CE2D-6EDC02CCE1B7}"/>
              </a:ext>
            </a:extLst>
          </p:cNvPr>
          <p:cNvSpPr>
            <a:spLocks noGrp="1"/>
          </p:cNvSpPr>
          <p:nvPr>
            <p:ph type="title"/>
          </p:nvPr>
        </p:nvSpPr>
        <p:spPr>
          <a:xfrm>
            <a:off x="480909" y="625469"/>
            <a:ext cx="11029616" cy="550174"/>
          </a:xfrm>
        </p:spPr>
        <p:txBody>
          <a:bodyPr/>
          <a:lstStyle/>
          <a:p>
            <a:r>
              <a:rPr lang="en-US" dirty="0"/>
              <a:t>2. Identify and Acquire the Data</a:t>
            </a:r>
          </a:p>
        </p:txBody>
      </p:sp>
      <p:sp>
        <p:nvSpPr>
          <p:cNvPr id="4" name="Slide Number Placeholder 3">
            <a:extLst>
              <a:ext uri="{FF2B5EF4-FFF2-40B4-BE49-F238E27FC236}">
                <a16:creationId xmlns:a16="http://schemas.microsoft.com/office/drawing/2014/main" id="{82191442-33E6-DCEF-F333-4307133860C9}"/>
              </a:ext>
            </a:extLst>
          </p:cNvPr>
          <p:cNvSpPr>
            <a:spLocks noGrp="1"/>
          </p:cNvSpPr>
          <p:nvPr>
            <p:ph type="sldNum" sz="quarter" idx="12"/>
          </p:nvPr>
        </p:nvSpPr>
        <p:spPr/>
        <p:txBody>
          <a:bodyPr/>
          <a:lstStyle/>
          <a:p>
            <a:fld id="{3A98EE3D-8CD1-4C3F-BD1C-C98C9596463C}" type="slidenum">
              <a:rPr lang="en-US" smtClean="0"/>
              <a:t>6</a:t>
            </a:fld>
            <a:endParaRPr lang="en-US"/>
          </a:p>
        </p:txBody>
      </p:sp>
      <p:sp>
        <p:nvSpPr>
          <p:cNvPr id="6" name="Freeform: Shape 5">
            <a:extLst>
              <a:ext uri="{FF2B5EF4-FFF2-40B4-BE49-F238E27FC236}">
                <a16:creationId xmlns:a16="http://schemas.microsoft.com/office/drawing/2014/main" id="{D2B7BC2B-E455-51CD-9434-F908BA9A6607}"/>
              </a:ext>
            </a:extLst>
          </p:cNvPr>
          <p:cNvSpPr/>
          <p:nvPr/>
        </p:nvSpPr>
        <p:spPr>
          <a:xfrm>
            <a:off x="696823" y="1895382"/>
            <a:ext cx="2416975" cy="4110002"/>
          </a:xfrm>
          <a:custGeom>
            <a:avLst/>
            <a:gdLst>
              <a:gd name="connsiteX0" fmla="*/ 0 w 1369902"/>
              <a:gd name="connsiteY0" fmla="*/ 0 h 4611600"/>
              <a:gd name="connsiteX1" fmla="*/ 1369902 w 1369902"/>
              <a:gd name="connsiteY1" fmla="*/ 0 h 4611600"/>
              <a:gd name="connsiteX2" fmla="*/ 1369902 w 1369902"/>
              <a:gd name="connsiteY2" fmla="*/ 4611600 h 4611600"/>
              <a:gd name="connsiteX3" fmla="*/ 0 w 1369902"/>
              <a:gd name="connsiteY3" fmla="*/ 4611600 h 4611600"/>
              <a:gd name="connsiteX4" fmla="*/ 0 w 1369902"/>
              <a:gd name="connsiteY4" fmla="*/ 0 h 461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02" h="4611600">
                <a:moveTo>
                  <a:pt x="0" y="0"/>
                </a:moveTo>
                <a:lnTo>
                  <a:pt x="1369902" y="0"/>
                </a:lnTo>
                <a:lnTo>
                  <a:pt x="1369902" y="4611600"/>
                </a:lnTo>
                <a:lnTo>
                  <a:pt x="0" y="4611600"/>
                </a:lnTo>
                <a:lnTo>
                  <a:pt x="0" y="0"/>
                </a:lnTo>
                <a:close/>
              </a:path>
            </a:pathLst>
          </a:custGeom>
          <a:scene3d>
            <a:camera prst="orthographicFront"/>
            <a:lightRig rig="flat" dir="t"/>
          </a:scene3d>
          <a:sp3d extrusionH="12700" prstMaterial="plastic">
            <a:bevelT w="50800" h="50800"/>
          </a:sp3d>
        </p:spPr>
        <p:style>
          <a:lnRef idx="1">
            <a:schemeClr val="accent3">
              <a:tint val="40000"/>
              <a:alpha val="90000"/>
              <a:hueOff val="0"/>
              <a:satOff val="0"/>
              <a:lumOff val="0"/>
              <a:alphaOff val="0"/>
            </a:schemeClr>
          </a:lnRef>
          <a:fillRef idx="1">
            <a:schemeClr val="accent3">
              <a:tint val="40000"/>
              <a:alpha val="90000"/>
              <a:hueOff val="0"/>
              <a:satOff val="0"/>
              <a:lumOff val="0"/>
              <a:alphaOff val="0"/>
            </a:schemeClr>
          </a:fillRef>
          <a:effectRef idx="2">
            <a:schemeClr val="accent3">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14300" lvl="1" indent="-114300" defTabSz="622300">
              <a:lnSpc>
                <a:spcPct val="90000"/>
              </a:lnSpc>
              <a:spcBef>
                <a:spcPct val="0"/>
              </a:spcBef>
              <a:spcAft>
                <a:spcPts val="600"/>
              </a:spcAft>
              <a:buChar char="•"/>
            </a:pPr>
            <a:r>
              <a:rPr lang="en-US" sz="2000" dirty="0">
                <a:solidFill>
                  <a:schemeClr val="tx1"/>
                </a:solidFill>
              </a:rPr>
              <a:t>Leverage Data Catalog to ID relevant data</a:t>
            </a:r>
            <a:endParaRPr lang="en-US" sz="2000" kern="1200" dirty="0">
              <a:solidFill>
                <a:schemeClr val="tx1"/>
              </a:solidFill>
            </a:endParaRPr>
          </a:p>
          <a:p>
            <a:pPr marL="114300" lvl="1" indent="-114300" algn="l" defTabSz="622300">
              <a:lnSpc>
                <a:spcPct val="90000"/>
              </a:lnSpc>
              <a:spcBef>
                <a:spcPct val="0"/>
              </a:spcBef>
              <a:spcAft>
                <a:spcPts val="600"/>
              </a:spcAft>
              <a:buChar char="•"/>
            </a:pPr>
            <a:r>
              <a:rPr lang="en-US" sz="2000" kern="1200" dirty="0">
                <a:solidFill>
                  <a:srgbClr val="7030A0"/>
                </a:solidFill>
              </a:rPr>
              <a:t>Use ETL</a:t>
            </a:r>
            <a:r>
              <a:rPr lang="en-US" sz="2000" kern="1200" baseline="30000" dirty="0">
                <a:solidFill>
                  <a:srgbClr val="7030A0"/>
                </a:solidFill>
              </a:rPr>
              <a:t>#</a:t>
            </a:r>
            <a:r>
              <a:rPr lang="en-US" sz="2000" kern="1200" dirty="0">
                <a:solidFill>
                  <a:srgbClr val="7030A0"/>
                </a:solidFill>
              </a:rPr>
              <a:t> tools, processes </a:t>
            </a:r>
          </a:p>
          <a:p>
            <a:pPr marL="114300" lvl="1" indent="-114300" algn="l" defTabSz="622300">
              <a:lnSpc>
                <a:spcPct val="90000"/>
              </a:lnSpc>
              <a:spcBef>
                <a:spcPct val="0"/>
              </a:spcBef>
              <a:spcAft>
                <a:spcPts val="600"/>
              </a:spcAft>
              <a:buChar char="•"/>
            </a:pPr>
            <a:r>
              <a:rPr lang="en-US" sz="2000" kern="1200" dirty="0">
                <a:solidFill>
                  <a:srgbClr val="7030A0"/>
                </a:solidFill>
              </a:rPr>
              <a:t>Join data sources (often using SQL)</a:t>
            </a:r>
          </a:p>
          <a:p>
            <a:pPr marL="114300" lvl="1" indent="-114300" algn="l" defTabSz="622300">
              <a:lnSpc>
                <a:spcPct val="90000"/>
              </a:lnSpc>
              <a:spcBef>
                <a:spcPct val="0"/>
              </a:spcBef>
              <a:spcAft>
                <a:spcPts val="600"/>
              </a:spcAft>
              <a:buChar char="•"/>
            </a:pPr>
            <a:r>
              <a:rPr lang="en-US" sz="2000" dirty="0">
                <a:solidFill>
                  <a:srgbClr val="7030A0"/>
                </a:solidFill>
              </a:rPr>
              <a:t>Data Type checking</a:t>
            </a:r>
          </a:p>
          <a:p>
            <a:pPr marL="114300" lvl="1" indent="-114300" algn="l" defTabSz="622300">
              <a:lnSpc>
                <a:spcPct val="90000"/>
              </a:lnSpc>
              <a:spcBef>
                <a:spcPct val="0"/>
              </a:spcBef>
              <a:spcAft>
                <a:spcPts val="600"/>
              </a:spcAft>
              <a:buChar char="•"/>
            </a:pPr>
            <a:r>
              <a:rPr lang="en-US" sz="2000" kern="1200" dirty="0">
                <a:solidFill>
                  <a:srgbClr val="7030A0"/>
                </a:solidFill>
              </a:rPr>
              <a:t>Schema Matching</a:t>
            </a:r>
          </a:p>
          <a:p>
            <a:pPr marL="114300" lvl="1" indent="-114300" algn="l" defTabSz="622300">
              <a:lnSpc>
                <a:spcPct val="90000"/>
              </a:lnSpc>
              <a:spcBef>
                <a:spcPct val="0"/>
              </a:spcBef>
              <a:spcAft>
                <a:spcPts val="600"/>
              </a:spcAft>
              <a:buChar char="•"/>
            </a:pPr>
            <a:r>
              <a:rPr lang="en-US" sz="2000" kern="1200" dirty="0">
                <a:highlight>
                  <a:srgbClr val="FFFF00"/>
                </a:highlight>
              </a:rPr>
              <a:t>Output: Raw Analytic Data Set or View</a:t>
            </a:r>
          </a:p>
        </p:txBody>
      </p:sp>
      <p:sp>
        <p:nvSpPr>
          <p:cNvPr id="25" name="Rectangle 5">
            <a:extLst>
              <a:ext uri="{FF2B5EF4-FFF2-40B4-BE49-F238E27FC236}">
                <a16:creationId xmlns:a16="http://schemas.microsoft.com/office/drawing/2014/main" id="{A96254F3-3C91-6645-6704-5E9A4834B42B}"/>
              </a:ext>
            </a:extLst>
          </p:cNvPr>
          <p:cNvSpPr>
            <a:spLocks noChangeArrowheads="1"/>
          </p:cNvSpPr>
          <p:nvPr/>
        </p:nvSpPr>
        <p:spPr bwMode="auto">
          <a:xfrm>
            <a:off x="9419869" y="2628118"/>
            <a:ext cx="2459675" cy="1709737"/>
          </a:xfrm>
          <a:prstGeom prst="rect">
            <a:avLst/>
          </a:prstGeom>
          <a:noFill/>
          <a:ln>
            <a:noFill/>
          </a:ln>
          <a:effectLst/>
          <a:extLst>
            <a:ext uri="{909E8E84-426E-40DD-AFC4-6F175D3DCCD1}">
              <a14:hiddenFill xmlns:a14="http://schemas.microsoft.com/office/drawing/2010/main">
                <a:solidFill>
                  <a:srgbClr val="0C0FB3"/>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30188" indent="-230188">
              <a:spcBef>
                <a:spcPct val="20000"/>
              </a:spcBef>
              <a:buClr>
                <a:schemeClr val="accent1"/>
              </a:buClr>
              <a:buChar char="•"/>
              <a:defRPr sz="2200">
                <a:solidFill>
                  <a:schemeClr val="tx1"/>
                </a:solidFill>
                <a:latin typeface="Verdana" pitchFamily="34" charset="0"/>
              </a:defRPr>
            </a:lvl1pPr>
            <a:lvl2pPr marL="628650" indent="-284163">
              <a:spcBef>
                <a:spcPct val="20000"/>
              </a:spcBef>
              <a:buClr>
                <a:schemeClr val="accent1"/>
              </a:buClr>
              <a:buChar char="&gt;"/>
              <a:defRPr sz="2000">
                <a:solidFill>
                  <a:schemeClr val="tx1"/>
                </a:solidFill>
                <a:latin typeface="Verdana" pitchFamily="34" charset="0"/>
              </a:defRPr>
            </a:lvl2pPr>
            <a:lvl3pPr marL="969963" indent="-227013">
              <a:spcBef>
                <a:spcPct val="20000"/>
              </a:spcBef>
              <a:buClr>
                <a:schemeClr val="accent1"/>
              </a:buClr>
              <a:buChar char="–"/>
              <a:defRPr>
                <a:solidFill>
                  <a:schemeClr val="tx1"/>
                </a:solidFill>
                <a:latin typeface="Verdana" pitchFamily="34" charset="0"/>
              </a:defRPr>
            </a:lvl3pPr>
            <a:lvl4pPr marL="1600200" indent="-228600">
              <a:spcBef>
                <a:spcPct val="20000"/>
              </a:spcBef>
              <a:buClr>
                <a:schemeClr val="accent1"/>
              </a:buClr>
              <a:buChar char="–"/>
              <a:defRPr sz="1200">
                <a:solidFill>
                  <a:schemeClr val="tx1"/>
                </a:solidFill>
                <a:latin typeface="Verdana" pitchFamily="34" charset="0"/>
              </a:defRPr>
            </a:lvl4pPr>
            <a:lvl5pPr marL="2057400" indent="-228600">
              <a:spcBef>
                <a:spcPct val="20000"/>
              </a:spcBef>
              <a:buClr>
                <a:schemeClr val="accent1"/>
              </a:buClr>
              <a:buChar char="»"/>
              <a:defRPr sz="1200">
                <a:solidFill>
                  <a:schemeClr val="tx1"/>
                </a:solidFill>
                <a:latin typeface="Verdana" pitchFamily="34" charset="0"/>
              </a:defRPr>
            </a:lvl5pPr>
            <a:lvl6pPr marL="2514600" indent="-228600" eaLnBrk="0" fontAlgn="base" hangingPunct="0">
              <a:spcBef>
                <a:spcPct val="20000"/>
              </a:spcBef>
              <a:spcAft>
                <a:spcPct val="0"/>
              </a:spcAft>
              <a:buClr>
                <a:schemeClr val="accent1"/>
              </a:buClr>
              <a:buChar char="»"/>
              <a:defRPr sz="1200">
                <a:solidFill>
                  <a:schemeClr val="tx1"/>
                </a:solidFill>
                <a:latin typeface="Verdana" pitchFamily="34" charset="0"/>
              </a:defRPr>
            </a:lvl6pPr>
            <a:lvl7pPr marL="2971800" indent="-228600" eaLnBrk="0" fontAlgn="base" hangingPunct="0">
              <a:spcBef>
                <a:spcPct val="20000"/>
              </a:spcBef>
              <a:spcAft>
                <a:spcPct val="0"/>
              </a:spcAft>
              <a:buClr>
                <a:schemeClr val="accent1"/>
              </a:buClr>
              <a:buChar char="»"/>
              <a:defRPr sz="1200">
                <a:solidFill>
                  <a:schemeClr val="tx1"/>
                </a:solidFill>
                <a:latin typeface="Verdana" pitchFamily="34" charset="0"/>
              </a:defRPr>
            </a:lvl7pPr>
            <a:lvl8pPr marL="3429000" indent="-228600" eaLnBrk="0" fontAlgn="base" hangingPunct="0">
              <a:spcBef>
                <a:spcPct val="20000"/>
              </a:spcBef>
              <a:spcAft>
                <a:spcPct val="0"/>
              </a:spcAft>
              <a:buClr>
                <a:schemeClr val="accent1"/>
              </a:buClr>
              <a:buChar char="»"/>
              <a:defRPr sz="1200">
                <a:solidFill>
                  <a:schemeClr val="tx1"/>
                </a:solidFill>
                <a:latin typeface="Verdana" pitchFamily="34" charset="0"/>
              </a:defRPr>
            </a:lvl8pPr>
            <a:lvl9pPr marL="3886200" indent="-228600" eaLnBrk="0" fontAlgn="base" hangingPunct="0">
              <a:spcBef>
                <a:spcPct val="20000"/>
              </a:spcBef>
              <a:spcAft>
                <a:spcPct val="0"/>
              </a:spcAft>
              <a:buClr>
                <a:schemeClr val="accent1"/>
              </a:buClr>
              <a:buChar char="»"/>
              <a:defRPr sz="1200">
                <a:solidFill>
                  <a:schemeClr val="tx1"/>
                </a:solidFill>
                <a:latin typeface="Verdana" pitchFamily="34" charset="0"/>
              </a:defRPr>
            </a:lvl9pPr>
          </a:lstStyle>
          <a:p>
            <a:pPr>
              <a:lnSpc>
                <a:spcPct val="80000"/>
              </a:lnSpc>
              <a:buFontTx/>
              <a:buNone/>
            </a:pPr>
            <a:r>
              <a:rPr lang="en-US" altLang="en-US" sz="1867" u="sng" dirty="0">
                <a:solidFill>
                  <a:schemeClr val="tx2"/>
                </a:solidFill>
                <a:latin typeface="+mn-lt"/>
              </a:rPr>
              <a:t>Raw ADS</a:t>
            </a:r>
          </a:p>
          <a:p>
            <a:pPr>
              <a:lnSpc>
                <a:spcPct val="80000"/>
              </a:lnSpc>
              <a:buClrTx/>
              <a:buFont typeface="Arial" panose="020B0604020202020204" pitchFamily="34" charset="0"/>
              <a:buChar char="•"/>
            </a:pPr>
            <a:r>
              <a:rPr lang="en-US" altLang="en-US" sz="1800" dirty="0">
                <a:latin typeface="+mn-lt"/>
              </a:rPr>
              <a:t>Potential variables required to solve business problem</a:t>
            </a:r>
          </a:p>
          <a:p>
            <a:pPr>
              <a:lnSpc>
                <a:spcPct val="80000"/>
              </a:lnSpc>
              <a:buClrTx/>
              <a:buFont typeface="Arial" panose="020B0604020202020204" pitchFamily="34" charset="0"/>
              <a:buChar char="•"/>
            </a:pPr>
            <a:r>
              <a:rPr lang="en-US" altLang="en-US" sz="1800" dirty="0">
                <a:latin typeface="+mn-lt"/>
              </a:rPr>
              <a:t>Very wide data set</a:t>
            </a:r>
          </a:p>
          <a:p>
            <a:pPr>
              <a:lnSpc>
                <a:spcPct val="80000"/>
              </a:lnSpc>
              <a:buClrTx/>
              <a:buFont typeface="Arial" panose="020B0604020202020204" pitchFamily="34" charset="0"/>
              <a:buChar char="•"/>
            </a:pPr>
            <a:r>
              <a:rPr lang="en-US" altLang="en-US" sz="1800" dirty="0">
                <a:latin typeface="+mn-lt"/>
              </a:rPr>
              <a:t>Derived, Joined and Lightly Transformed</a:t>
            </a:r>
          </a:p>
        </p:txBody>
      </p:sp>
      <p:graphicFrame>
        <p:nvGraphicFramePr>
          <p:cNvPr id="26" name="Table 25">
            <a:extLst>
              <a:ext uri="{FF2B5EF4-FFF2-40B4-BE49-F238E27FC236}">
                <a16:creationId xmlns:a16="http://schemas.microsoft.com/office/drawing/2014/main" id="{00C8E3F8-2D17-B964-9009-36864351F160}"/>
              </a:ext>
            </a:extLst>
          </p:cNvPr>
          <p:cNvGraphicFramePr>
            <a:graphicFrameLocks noGrp="1"/>
          </p:cNvGraphicFramePr>
          <p:nvPr/>
        </p:nvGraphicFramePr>
        <p:xfrm>
          <a:off x="4821092" y="1481723"/>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3367346459"/>
                  </a:ext>
                </a:extLst>
              </a:tr>
            </a:tbl>
          </a:graphicData>
        </a:graphic>
      </p:graphicFrame>
      <p:graphicFrame>
        <p:nvGraphicFramePr>
          <p:cNvPr id="27" name="Table 26">
            <a:extLst>
              <a:ext uri="{FF2B5EF4-FFF2-40B4-BE49-F238E27FC236}">
                <a16:creationId xmlns:a16="http://schemas.microsoft.com/office/drawing/2014/main" id="{0DF39C92-A87E-2E9F-E47D-969306E75B57}"/>
              </a:ext>
            </a:extLst>
          </p:cNvPr>
          <p:cNvGraphicFramePr>
            <a:graphicFrameLocks noGrp="1"/>
          </p:cNvGraphicFramePr>
          <p:nvPr/>
        </p:nvGraphicFramePr>
        <p:xfrm>
          <a:off x="5125892" y="1786523"/>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solidFill>
                            <a:schemeClr val="accent6"/>
                          </a:solidFill>
                          <a:effectLst/>
                        </a:rPr>
                        <a:t>Run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Type</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Accuracy</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Precision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Sensitivity</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ctr" fontAlgn="b"/>
                      <a:r>
                        <a:rPr lang="en-US" sz="800" u="none" strike="noStrike">
                          <a:solidFill>
                            <a:schemeClr val="accent6"/>
                          </a:solidFill>
                          <a:effectLst/>
                        </a:rPr>
                        <a:t>Acc+Sen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4086221708"/>
                  </a:ext>
                </a:extLst>
              </a:tr>
              <a:tr h="105552">
                <a:tc>
                  <a:txBody>
                    <a:bodyPr/>
                    <a:lstStyle/>
                    <a:p>
                      <a:pPr algn="ctr" fontAlgn="b"/>
                      <a:r>
                        <a:rPr lang="en-US" sz="800" u="none" strike="noStrike">
                          <a:solidFill>
                            <a:schemeClr val="accent6"/>
                          </a:solidFill>
                          <a:effectLst/>
                        </a:rPr>
                        <a:t>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47.00%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0.25%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749662752"/>
                  </a:ext>
                </a:extLst>
              </a:tr>
              <a:tr h="105552">
                <a:tc>
                  <a:txBody>
                    <a:bodyPr/>
                    <a:lstStyle/>
                    <a:p>
                      <a:pPr algn="ctr" fontAlgn="b"/>
                      <a:r>
                        <a:rPr lang="en-US" sz="800" u="none" strike="noStrike">
                          <a:solidFill>
                            <a:schemeClr val="accent6"/>
                          </a:solidFill>
                          <a:effectLst/>
                        </a:rPr>
                        <a:t>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78.00%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22.00%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94.40%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3063089522"/>
                  </a:ext>
                </a:extLst>
              </a:tr>
              <a:tr h="105552">
                <a:tc>
                  <a:txBody>
                    <a:bodyPr/>
                    <a:lstStyle/>
                    <a:p>
                      <a:pPr algn="ctr" fontAlgn="b"/>
                      <a:r>
                        <a:rPr lang="en-US" sz="800" u="none" strike="noStrike">
                          <a:solidFill>
                            <a:schemeClr val="accent6"/>
                          </a:solidFill>
                          <a:effectLst/>
                        </a:rPr>
                        <a:t>3</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51.00%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43.65%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0.15%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94.04%</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830335053"/>
                  </a:ext>
                </a:extLst>
              </a:tr>
              <a:tr h="105552">
                <a:tc>
                  <a:txBody>
                    <a:bodyPr/>
                    <a:lstStyle/>
                    <a:p>
                      <a:pPr algn="ctr" fontAlgn="b"/>
                      <a:r>
                        <a:rPr lang="en-US" sz="800" u="none" strike="noStrike">
                          <a:solidFill>
                            <a:schemeClr val="accent6"/>
                          </a:solidFill>
                          <a:effectLst/>
                        </a:rPr>
                        <a:t>4</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535554374"/>
                  </a:ext>
                </a:extLst>
              </a:tr>
              <a:tr h="105552">
                <a:tc>
                  <a:txBody>
                    <a:bodyPr/>
                    <a:lstStyle/>
                    <a:p>
                      <a:pPr algn="ctr" fontAlgn="b"/>
                      <a:r>
                        <a:rPr lang="en-US" sz="800" u="none" strike="noStrike">
                          <a:solidFill>
                            <a:schemeClr val="accent6"/>
                          </a:solidFill>
                          <a:effectLst/>
                        </a:rPr>
                        <a:t>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4292014147"/>
                  </a:ext>
                </a:extLst>
              </a:tr>
              <a:tr h="105552">
                <a:tc>
                  <a:txBody>
                    <a:bodyPr/>
                    <a:lstStyle/>
                    <a:p>
                      <a:pPr algn="ctr" fontAlgn="b"/>
                      <a:r>
                        <a:rPr lang="en-US" sz="800" u="none" strike="noStrike">
                          <a:solidFill>
                            <a:schemeClr val="accent6"/>
                          </a:solidFill>
                          <a:effectLst/>
                        </a:rPr>
                        <a:t>6</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92.00%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#VALUE!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463061523"/>
                  </a:ext>
                </a:extLst>
              </a:tr>
              <a:tr h="105552">
                <a:tc>
                  <a:txBody>
                    <a:bodyPr/>
                    <a:lstStyle/>
                    <a:p>
                      <a:pPr algn="ctr" fontAlgn="b"/>
                      <a:r>
                        <a:rPr lang="en-US" sz="800" u="none" strike="noStrike">
                          <a:solidFill>
                            <a:schemeClr val="accent6"/>
                          </a:solidFill>
                          <a:effectLst/>
                        </a:rPr>
                        <a:t>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82.40%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535362221"/>
                  </a:ext>
                </a:extLst>
              </a:tr>
              <a:tr h="105552">
                <a:tc>
                  <a:txBody>
                    <a:bodyPr/>
                    <a:lstStyle/>
                    <a:p>
                      <a:pPr algn="ctr" fontAlgn="b"/>
                      <a:r>
                        <a:rPr lang="en-US" sz="800" u="none" strike="noStrike">
                          <a:solidFill>
                            <a:schemeClr val="accent6"/>
                          </a:solidFill>
                          <a:effectLst/>
                        </a:rPr>
                        <a:t>8</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82.42%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2997310224"/>
                  </a:ext>
                </a:extLst>
              </a:tr>
              <a:tr h="105552">
                <a:tc>
                  <a:txBody>
                    <a:bodyPr/>
                    <a:lstStyle/>
                    <a:p>
                      <a:pPr algn="ctr" fontAlgn="b"/>
                      <a:r>
                        <a:rPr lang="en-US" sz="800" u="none" strike="noStrike">
                          <a:solidFill>
                            <a:schemeClr val="accent6"/>
                          </a:solidFill>
                          <a:effectLst/>
                        </a:rPr>
                        <a:t>9</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84.52%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793520401"/>
                  </a:ext>
                </a:extLst>
              </a:tr>
              <a:tr h="105552">
                <a:tc>
                  <a:txBody>
                    <a:bodyPr/>
                    <a:lstStyle/>
                    <a:p>
                      <a:pPr algn="ctr" fontAlgn="b"/>
                      <a:r>
                        <a:rPr lang="en-US" sz="800" u="none" strike="noStrike">
                          <a:solidFill>
                            <a:schemeClr val="accent6"/>
                          </a:solidFill>
                          <a:effectLst/>
                        </a:rPr>
                        <a:t>10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25.00%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0.61%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82.78%</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770400109"/>
                  </a:ext>
                </a:extLst>
              </a:tr>
              <a:tr h="105552">
                <a:tc>
                  <a:txBody>
                    <a:bodyPr/>
                    <a:lstStyle/>
                    <a:p>
                      <a:pPr algn="ctr" fontAlgn="b"/>
                      <a:r>
                        <a:rPr lang="en-US" sz="800" u="none" strike="noStrike">
                          <a:solidFill>
                            <a:schemeClr val="accent6"/>
                          </a:solidFill>
                          <a:effectLst/>
                        </a:rPr>
                        <a:t>11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77.00%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20.37%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64.56%</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84.57%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3367346459"/>
                  </a:ext>
                </a:extLst>
              </a:tr>
            </a:tbl>
          </a:graphicData>
        </a:graphic>
      </p:graphicFrame>
      <p:graphicFrame>
        <p:nvGraphicFramePr>
          <p:cNvPr id="28" name="Table 27">
            <a:extLst>
              <a:ext uri="{FF2B5EF4-FFF2-40B4-BE49-F238E27FC236}">
                <a16:creationId xmlns:a16="http://schemas.microsoft.com/office/drawing/2014/main" id="{97E2958B-B43E-B806-18D3-9E6EB68BBC83}"/>
              </a:ext>
            </a:extLst>
          </p:cNvPr>
          <p:cNvGraphicFramePr>
            <a:graphicFrameLocks noGrp="1"/>
          </p:cNvGraphicFramePr>
          <p:nvPr/>
        </p:nvGraphicFramePr>
        <p:xfrm>
          <a:off x="5474953" y="2097217"/>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3367346459"/>
                  </a:ext>
                </a:extLst>
              </a:tr>
            </a:tbl>
          </a:graphicData>
        </a:graphic>
      </p:graphicFrame>
      <p:graphicFrame>
        <p:nvGraphicFramePr>
          <p:cNvPr id="29" name="Table 28">
            <a:extLst>
              <a:ext uri="{FF2B5EF4-FFF2-40B4-BE49-F238E27FC236}">
                <a16:creationId xmlns:a16="http://schemas.microsoft.com/office/drawing/2014/main" id="{E5A8A7F6-8AF3-BAAC-7F6A-31CCC230C5DA}"/>
              </a:ext>
            </a:extLst>
          </p:cNvPr>
          <p:cNvGraphicFramePr>
            <a:graphicFrameLocks noGrp="1"/>
          </p:cNvGraphicFramePr>
          <p:nvPr/>
        </p:nvGraphicFramePr>
        <p:xfrm>
          <a:off x="5824015" y="2423290"/>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3367346459"/>
                  </a:ext>
                </a:extLst>
              </a:tr>
            </a:tbl>
          </a:graphicData>
        </a:graphic>
      </p:graphicFrame>
      <p:graphicFrame>
        <p:nvGraphicFramePr>
          <p:cNvPr id="30" name="Table 29">
            <a:extLst>
              <a:ext uri="{FF2B5EF4-FFF2-40B4-BE49-F238E27FC236}">
                <a16:creationId xmlns:a16="http://schemas.microsoft.com/office/drawing/2014/main" id="{58C26561-2B7F-8EA9-C99B-7B69FA208264}"/>
              </a:ext>
            </a:extLst>
          </p:cNvPr>
          <p:cNvGraphicFramePr>
            <a:graphicFrameLocks noGrp="1"/>
          </p:cNvGraphicFramePr>
          <p:nvPr/>
        </p:nvGraphicFramePr>
        <p:xfrm>
          <a:off x="5749685" y="4753357"/>
          <a:ext cx="5900001" cy="1557747"/>
        </p:xfrm>
        <a:graphic>
          <a:graphicData uri="http://schemas.openxmlformats.org/drawingml/2006/table">
            <a:tbl>
              <a:tblPr>
                <a:tableStyleId>{9DCAF9ED-07DC-4A11-8D7F-57B35C25682E}</a:tableStyleId>
              </a:tblPr>
              <a:tblGrid>
                <a:gridCol w="510102">
                  <a:extLst>
                    <a:ext uri="{9D8B030D-6E8A-4147-A177-3AD203B41FA5}">
                      <a16:colId xmlns:a16="http://schemas.microsoft.com/office/drawing/2014/main" val="992990619"/>
                    </a:ext>
                  </a:extLst>
                </a:gridCol>
                <a:gridCol w="510102">
                  <a:extLst>
                    <a:ext uri="{9D8B030D-6E8A-4147-A177-3AD203B41FA5}">
                      <a16:colId xmlns:a16="http://schemas.microsoft.com/office/drawing/2014/main" val="1302749888"/>
                    </a:ext>
                  </a:extLst>
                </a:gridCol>
                <a:gridCol w="510102">
                  <a:extLst>
                    <a:ext uri="{9D8B030D-6E8A-4147-A177-3AD203B41FA5}">
                      <a16:colId xmlns:a16="http://schemas.microsoft.com/office/drawing/2014/main" val="714106360"/>
                    </a:ext>
                  </a:extLst>
                </a:gridCol>
                <a:gridCol w="510102">
                  <a:extLst>
                    <a:ext uri="{9D8B030D-6E8A-4147-A177-3AD203B41FA5}">
                      <a16:colId xmlns:a16="http://schemas.microsoft.com/office/drawing/2014/main" val="2633208168"/>
                    </a:ext>
                  </a:extLst>
                </a:gridCol>
                <a:gridCol w="510102">
                  <a:extLst>
                    <a:ext uri="{9D8B030D-6E8A-4147-A177-3AD203B41FA5}">
                      <a16:colId xmlns:a16="http://schemas.microsoft.com/office/drawing/2014/main" val="2356662663"/>
                    </a:ext>
                  </a:extLst>
                </a:gridCol>
                <a:gridCol w="510102">
                  <a:extLst>
                    <a:ext uri="{9D8B030D-6E8A-4147-A177-3AD203B41FA5}">
                      <a16:colId xmlns:a16="http://schemas.microsoft.com/office/drawing/2014/main" val="665854640"/>
                    </a:ext>
                  </a:extLst>
                </a:gridCol>
                <a:gridCol w="510102">
                  <a:extLst>
                    <a:ext uri="{9D8B030D-6E8A-4147-A177-3AD203B41FA5}">
                      <a16:colId xmlns:a16="http://schemas.microsoft.com/office/drawing/2014/main" val="3426948370"/>
                    </a:ext>
                  </a:extLst>
                </a:gridCol>
                <a:gridCol w="464557">
                  <a:extLst>
                    <a:ext uri="{9D8B030D-6E8A-4147-A177-3AD203B41FA5}">
                      <a16:colId xmlns:a16="http://schemas.microsoft.com/office/drawing/2014/main" val="163114456"/>
                    </a:ext>
                  </a:extLst>
                </a:gridCol>
                <a:gridCol w="464557">
                  <a:extLst>
                    <a:ext uri="{9D8B030D-6E8A-4147-A177-3AD203B41FA5}">
                      <a16:colId xmlns:a16="http://schemas.microsoft.com/office/drawing/2014/main" val="3411928298"/>
                    </a:ext>
                  </a:extLst>
                </a:gridCol>
                <a:gridCol w="352407">
                  <a:extLst>
                    <a:ext uri="{9D8B030D-6E8A-4147-A177-3AD203B41FA5}">
                      <a16:colId xmlns:a16="http://schemas.microsoft.com/office/drawing/2014/main" val="2063777739"/>
                    </a:ext>
                  </a:extLst>
                </a:gridCol>
                <a:gridCol w="343949">
                  <a:extLst>
                    <a:ext uri="{9D8B030D-6E8A-4147-A177-3AD203B41FA5}">
                      <a16:colId xmlns:a16="http://schemas.microsoft.com/office/drawing/2014/main" val="2308309093"/>
                    </a:ext>
                  </a:extLst>
                </a:gridCol>
                <a:gridCol w="348143">
                  <a:extLst>
                    <a:ext uri="{9D8B030D-6E8A-4147-A177-3AD203B41FA5}">
                      <a16:colId xmlns:a16="http://schemas.microsoft.com/office/drawing/2014/main" val="270836076"/>
                    </a:ext>
                  </a:extLst>
                </a:gridCol>
                <a:gridCol w="355674">
                  <a:extLst>
                    <a:ext uri="{9D8B030D-6E8A-4147-A177-3AD203B41FA5}">
                      <a16:colId xmlns:a16="http://schemas.microsoft.com/office/drawing/2014/main" val="1622143063"/>
                    </a:ext>
                  </a:extLst>
                </a:gridCol>
              </a:tblGrid>
              <a:tr h="147610">
                <a:tc>
                  <a:txBody>
                    <a:bodyPr/>
                    <a:lstStyle/>
                    <a:p>
                      <a:pPr algn="l" fontAlgn="b"/>
                      <a:r>
                        <a:rPr lang="en-US" sz="1100" b="1" i="0" u="none" strike="noStrike">
                          <a:solidFill>
                            <a:srgbClr val="FFFFFF"/>
                          </a:solidFill>
                          <a:effectLst/>
                          <a:latin typeface="Calibri" panose="020F0502020204030204" pitchFamily="34" charset="0"/>
                        </a:rPr>
                        <a:t>A</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B</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C</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D</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E</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F</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G</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H</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I</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J</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K</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L</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M</a:t>
                      </a:r>
                    </a:p>
                  </a:txBody>
                  <a:tcPr marL="5443" marR="5443" marT="5443" marB="0" anchor="b">
                    <a:solidFill>
                      <a:schemeClr val="tx1"/>
                    </a:solidFill>
                  </a:tcPr>
                </a:tc>
                <a:extLst>
                  <a:ext uri="{0D108BD9-81ED-4DB2-BD59-A6C34878D82A}">
                    <a16:rowId xmlns:a16="http://schemas.microsoft.com/office/drawing/2014/main" val="2457115810"/>
                  </a:ext>
                </a:extLst>
              </a:tr>
              <a:tr h="147610">
                <a:tc>
                  <a:txBody>
                    <a:bodyPr/>
                    <a:lstStyle/>
                    <a:p>
                      <a:pPr algn="l" fontAlgn="b"/>
                      <a:r>
                        <a:rPr lang="en-US" sz="1100" u="none" strike="noStrike">
                          <a:solidFill>
                            <a:schemeClr val="bg1"/>
                          </a:solidFill>
                          <a:effectLst/>
                        </a:rPr>
                        <a:t>Acct ID</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Att</a:t>
                      </a:r>
                      <a:r>
                        <a:rPr lang="en-US" sz="1100" u="none" strike="noStrike">
                          <a:solidFill>
                            <a:schemeClr val="bg1"/>
                          </a:solidFill>
                          <a:effectLst/>
                        </a:rPr>
                        <a:t> 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effectLst/>
                        </a:rPr>
                        <a:t>Att</a:t>
                      </a:r>
                      <a:r>
                        <a:rPr lang="en-US" sz="1100" u="none" strike="noStrike">
                          <a:effectLst/>
                        </a:rPr>
                        <a:t> 2</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Number</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Add</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Age</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91919378"/>
                  </a:ext>
                </a:extLst>
              </a:tr>
              <a:tr h="147610">
                <a:tc>
                  <a:txBody>
                    <a:bodyPr/>
                    <a:lstStyle/>
                    <a:p>
                      <a:pPr algn="r" fontAlgn="b"/>
                      <a:r>
                        <a:rPr lang="en-US" sz="1100" u="none" strike="noStrike">
                          <a:solidFill>
                            <a:schemeClr val="bg1"/>
                          </a:solidFill>
                          <a:effectLst/>
                        </a:rPr>
                        <a:t>12345</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3307135455"/>
                  </a:ext>
                </a:extLst>
              </a:tr>
              <a:tr h="148054">
                <a:tc>
                  <a:txBody>
                    <a:bodyPr/>
                    <a:lstStyle/>
                    <a:p>
                      <a:pPr algn="r" fontAlgn="b"/>
                      <a:r>
                        <a:rPr lang="en-US" sz="1100" u="none" strike="noStrike">
                          <a:solidFill>
                            <a:schemeClr val="bg1"/>
                          </a:solidFill>
                          <a:effectLst/>
                        </a:rPr>
                        <a:t>12346</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128907905"/>
                  </a:ext>
                </a:extLst>
              </a:tr>
              <a:tr h="147610">
                <a:tc>
                  <a:txBody>
                    <a:bodyPr/>
                    <a:lstStyle/>
                    <a:p>
                      <a:pPr algn="r" fontAlgn="b"/>
                      <a:r>
                        <a:rPr lang="en-US" sz="1100" u="none" strike="noStrike">
                          <a:solidFill>
                            <a:schemeClr val="bg1"/>
                          </a:solidFill>
                          <a:effectLst/>
                        </a:rPr>
                        <a:t>12347</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2947347901"/>
                  </a:ext>
                </a:extLst>
              </a:tr>
              <a:tr h="147610">
                <a:tc>
                  <a:txBody>
                    <a:bodyPr/>
                    <a:lstStyle/>
                    <a:p>
                      <a:pPr algn="r" fontAlgn="b"/>
                      <a:r>
                        <a:rPr lang="en-US" sz="1100" u="none" strike="noStrike">
                          <a:solidFill>
                            <a:schemeClr val="bg1"/>
                          </a:solidFill>
                          <a:effectLst/>
                        </a:rPr>
                        <a:t>12348</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952989266"/>
                  </a:ext>
                </a:extLst>
              </a:tr>
              <a:tr h="147610">
                <a:tc>
                  <a:txBody>
                    <a:bodyPr/>
                    <a:lstStyle/>
                    <a:p>
                      <a:pPr algn="r" fontAlgn="b"/>
                      <a:r>
                        <a:rPr lang="en-US" sz="1100" u="none" strike="noStrike">
                          <a:solidFill>
                            <a:schemeClr val="bg1"/>
                          </a:solidFill>
                          <a:effectLst/>
                        </a:rPr>
                        <a:t>12349</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err="1">
                          <a:effectLst/>
                        </a:rPr>
                        <a:t>efjgklk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86295555"/>
                  </a:ext>
                </a:extLst>
              </a:tr>
              <a:tr h="147610">
                <a:tc>
                  <a:txBody>
                    <a:bodyPr/>
                    <a:lstStyle/>
                    <a:p>
                      <a:pPr algn="r" fontAlgn="b"/>
                      <a:r>
                        <a:rPr lang="en-US" sz="1100" u="none" strike="noStrike">
                          <a:solidFill>
                            <a:schemeClr val="bg1"/>
                          </a:solidFill>
                          <a:effectLst/>
                        </a:rPr>
                        <a:t>12350</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33efklk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779286204"/>
                  </a:ext>
                </a:extLst>
              </a:tr>
              <a:tr h="147610">
                <a:tc>
                  <a:txBody>
                    <a:bodyPr/>
                    <a:lstStyle/>
                    <a:p>
                      <a:pPr algn="r" fontAlgn="b"/>
                      <a:r>
                        <a:rPr lang="en-US" sz="1100" u="none" strike="noStrike">
                          <a:solidFill>
                            <a:schemeClr val="bg1"/>
                          </a:solidFill>
                          <a:effectLst/>
                        </a:rPr>
                        <a:t>12351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b="0" i="0" u="none" strike="noStrike">
                          <a:solidFill>
                            <a:srgbClr val="000000"/>
                          </a:solidFill>
                          <a:effectLst/>
                          <a:latin typeface="Calibri" panose="020F0502020204030204" pitchFamily="34" charset="0"/>
                        </a:rPr>
                        <a:t>#%$GG</a:t>
                      </a: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55777080"/>
                  </a:ext>
                </a:extLst>
              </a:tr>
            </a:tbl>
          </a:graphicData>
        </a:graphic>
      </p:graphicFrame>
      <p:sp>
        <p:nvSpPr>
          <p:cNvPr id="31" name="TextBox 30">
            <a:extLst>
              <a:ext uri="{FF2B5EF4-FFF2-40B4-BE49-F238E27FC236}">
                <a16:creationId xmlns:a16="http://schemas.microsoft.com/office/drawing/2014/main" id="{726AF26D-25A4-5B71-DB6C-3F25C00B697E}"/>
              </a:ext>
            </a:extLst>
          </p:cNvPr>
          <p:cNvSpPr txBox="1"/>
          <p:nvPr/>
        </p:nvSpPr>
        <p:spPr>
          <a:xfrm>
            <a:off x="5477506" y="2103655"/>
            <a:ext cx="1888847" cy="276999"/>
          </a:xfrm>
          <a:prstGeom prst="rect">
            <a:avLst/>
          </a:prstGeom>
          <a:solidFill>
            <a:schemeClr val="accent3">
              <a:lumMod val="60000"/>
              <a:lumOff val="40000"/>
            </a:schemeClr>
          </a:solidFill>
        </p:spPr>
        <p:txBody>
          <a:bodyPr wrap="square" rtlCol="0">
            <a:spAutoFit/>
          </a:bodyPr>
          <a:lstStyle/>
          <a:p>
            <a:r>
              <a:rPr lang="en-US" sz="1200" b="1"/>
              <a:t>Customer Profile Table</a:t>
            </a:r>
          </a:p>
        </p:txBody>
      </p:sp>
      <p:sp>
        <p:nvSpPr>
          <p:cNvPr id="32" name="TextBox 31">
            <a:extLst>
              <a:ext uri="{FF2B5EF4-FFF2-40B4-BE49-F238E27FC236}">
                <a16:creationId xmlns:a16="http://schemas.microsoft.com/office/drawing/2014/main" id="{BE60E4D7-2CA3-A39D-8767-14FA3756C591}"/>
              </a:ext>
            </a:extLst>
          </p:cNvPr>
          <p:cNvSpPr txBox="1"/>
          <p:nvPr/>
        </p:nvSpPr>
        <p:spPr>
          <a:xfrm>
            <a:off x="4821092" y="1484940"/>
            <a:ext cx="1165274" cy="276999"/>
          </a:xfrm>
          <a:prstGeom prst="rect">
            <a:avLst/>
          </a:prstGeom>
          <a:solidFill>
            <a:schemeClr val="tx1"/>
          </a:solidFill>
        </p:spPr>
        <p:txBody>
          <a:bodyPr wrap="square" rtlCol="0">
            <a:spAutoFit/>
          </a:bodyPr>
          <a:lstStyle/>
          <a:p>
            <a:r>
              <a:rPr lang="en-US" sz="1200" b="1">
                <a:solidFill>
                  <a:schemeClr val="bg1"/>
                </a:solidFill>
              </a:rPr>
              <a:t>Billing Table</a:t>
            </a:r>
          </a:p>
        </p:txBody>
      </p:sp>
      <p:sp>
        <p:nvSpPr>
          <p:cNvPr id="33" name="TextBox 32">
            <a:extLst>
              <a:ext uri="{FF2B5EF4-FFF2-40B4-BE49-F238E27FC236}">
                <a16:creationId xmlns:a16="http://schemas.microsoft.com/office/drawing/2014/main" id="{30CBEAA6-EDB5-D70B-0671-AD017FC86F6F}"/>
              </a:ext>
            </a:extLst>
          </p:cNvPr>
          <p:cNvSpPr txBox="1"/>
          <p:nvPr/>
        </p:nvSpPr>
        <p:spPr>
          <a:xfrm>
            <a:off x="5125892" y="1793644"/>
            <a:ext cx="1573538" cy="276999"/>
          </a:xfrm>
          <a:prstGeom prst="rect">
            <a:avLst/>
          </a:prstGeom>
          <a:solidFill>
            <a:srgbClr val="FFFF00"/>
          </a:solidFill>
        </p:spPr>
        <p:txBody>
          <a:bodyPr wrap="square" rtlCol="0">
            <a:spAutoFit/>
          </a:bodyPr>
          <a:lstStyle/>
          <a:p>
            <a:r>
              <a:rPr lang="en-US" sz="1200" b="1"/>
              <a:t>Call Center Table</a:t>
            </a:r>
          </a:p>
        </p:txBody>
      </p:sp>
      <p:sp>
        <p:nvSpPr>
          <p:cNvPr id="34" name="TextBox 33">
            <a:extLst>
              <a:ext uri="{FF2B5EF4-FFF2-40B4-BE49-F238E27FC236}">
                <a16:creationId xmlns:a16="http://schemas.microsoft.com/office/drawing/2014/main" id="{89590FC5-388D-21D7-E72E-B310B021A551}"/>
              </a:ext>
            </a:extLst>
          </p:cNvPr>
          <p:cNvSpPr txBox="1"/>
          <p:nvPr/>
        </p:nvSpPr>
        <p:spPr>
          <a:xfrm>
            <a:off x="5824013" y="2412359"/>
            <a:ext cx="1542341" cy="276999"/>
          </a:xfrm>
          <a:prstGeom prst="rect">
            <a:avLst/>
          </a:prstGeom>
          <a:solidFill>
            <a:srgbClr val="F3753F"/>
          </a:solidFill>
        </p:spPr>
        <p:txBody>
          <a:bodyPr wrap="square" rtlCol="0">
            <a:spAutoFit/>
          </a:bodyPr>
          <a:lstStyle/>
          <a:p>
            <a:r>
              <a:rPr lang="en-US" sz="1200" b="1">
                <a:solidFill>
                  <a:schemeClr val="bg1"/>
                </a:solidFill>
              </a:rPr>
              <a:t>Web Activity Table</a:t>
            </a:r>
          </a:p>
        </p:txBody>
      </p:sp>
      <p:cxnSp>
        <p:nvCxnSpPr>
          <p:cNvPr id="35" name="Connector: Elbow 34">
            <a:extLst>
              <a:ext uri="{FF2B5EF4-FFF2-40B4-BE49-F238E27FC236}">
                <a16:creationId xmlns:a16="http://schemas.microsoft.com/office/drawing/2014/main" id="{86C00E1F-4EA0-8329-54E0-5D941464BED2}"/>
              </a:ext>
            </a:extLst>
          </p:cNvPr>
          <p:cNvCxnSpPr>
            <a:cxnSpLocks/>
            <a:stCxn id="26" idx="1"/>
            <a:endCxn id="30" idx="1"/>
          </p:cNvCxnSpPr>
          <p:nvPr/>
        </p:nvCxnSpPr>
        <p:spPr>
          <a:xfrm rot="10800000" flipH="1" flipV="1">
            <a:off x="4821091" y="2239276"/>
            <a:ext cx="928593" cy="3292953"/>
          </a:xfrm>
          <a:prstGeom prst="bentConnector3">
            <a:avLst>
              <a:gd name="adj1" fmla="val -24618"/>
            </a:avLst>
          </a:prstGeom>
          <a:ln w="76200">
            <a:solidFill>
              <a:schemeClr val="accent1"/>
            </a:solidFill>
            <a:headEnd type="non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36" name="Connector: Elbow 35">
            <a:extLst>
              <a:ext uri="{FF2B5EF4-FFF2-40B4-BE49-F238E27FC236}">
                <a16:creationId xmlns:a16="http://schemas.microsoft.com/office/drawing/2014/main" id="{C491ED1E-4D53-B4FC-177A-48BE23B58FDA}"/>
              </a:ext>
            </a:extLst>
          </p:cNvPr>
          <p:cNvCxnSpPr>
            <a:cxnSpLocks/>
            <a:stCxn id="27" idx="1"/>
            <a:endCxn id="30" idx="1"/>
          </p:cNvCxnSpPr>
          <p:nvPr/>
        </p:nvCxnSpPr>
        <p:spPr>
          <a:xfrm rot="10800000" flipH="1" flipV="1">
            <a:off x="5125891" y="2544076"/>
            <a:ext cx="623793" cy="2988153"/>
          </a:xfrm>
          <a:prstGeom prst="bentConnector3">
            <a:avLst>
              <a:gd name="adj1" fmla="val -36647"/>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cxnSp>
        <p:nvCxnSpPr>
          <p:cNvPr id="37" name="Connector: Elbow 36">
            <a:extLst>
              <a:ext uri="{FF2B5EF4-FFF2-40B4-BE49-F238E27FC236}">
                <a16:creationId xmlns:a16="http://schemas.microsoft.com/office/drawing/2014/main" id="{BF8524F5-1ABA-18B9-98FC-35302040E484}"/>
              </a:ext>
            </a:extLst>
          </p:cNvPr>
          <p:cNvCxnSpPr>
            <a:cxnSpLocks/>
            <a:stCxn id="28" idx="1"/>
            <a:endCxn id="30" idx="1"/>
          </p:cNvCxnSpPr>
          <p:nvPr/>
        </p:nvCxnSpPr>
        <p:spPr>
          <a:xfrm rot="10800000" flipH="1" flipV="1">
            <a:off x="5474953" y="2854770"/>
            <a:ext cx="274732" cy="2677459"/>
          </a:xfrm>
          <a:prstGeom prst="bentConnector3">
            <a:avLst>
              <a:gd name="adj1" fmla="val -83208"/>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cxnSp>
        <p:nvCxnSpPr>
          <p:cNvPr id="38" name="Connector: Elbow 37">
            <a:extLst>
              <a:ext uri="{FF2B5EF4-FFF2-40B4-BE49-F238E27FC236}">
                <a16:creationId xmlns:a16="http://schemas.microsoft.com/office/drawing/2014/main" id="{F546CD52-819A-DCAA-F454-DC8B5EAD70D5}"/>
              </a:ext>
            </a:extLst>
          </p:cNvPr>
          <p:cNvCxnSpPr>
            <a:cxnSpLocks/>
            <a:stCxn id="29" idx="1"/>
            <a:endCxn id="30" idx="1"/>
          </p:cNvCxnSpPr>
          <p:nvPr/>
        </p:nvCxnSpPr>
        <p:spPr>
          <a:xfrm rot="10800000" flipV="1">
            <a:off x="5749685" y="3180844"/>
            <a:ext cx="74330" cy="2351386"/>
          </a:xfrm>
          <a:prstGeom prst="bentConnector3">
            <a:avLst>
              <a:gd name="adj1" fmla="val 407547"/>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sp>
        <p:nvSpPr>
          <p:cNvPr id="39" name="Rectangle 38">
            <a:extLst>
              <a:ext uri="{FF2B5EF4-FFF2-40B4-BE49-F238E27FC236}">
                <a16:creationId xmlns:a16="http://schemas.microsoft.com/office/drawing/2014/main" id="{C03D10F2-6401-8A7C-A0B0-9F8DE1EBE78A}"/>
              </a:ext>
            </a:extLst>
          </p:cNvPr>
          <p:cNvSpPr/>
          <p:nvPr/>
        </p:nvSpPr>
        <p:spPr>
          <a:xfrm>
            <a:off x="4404934" y="1141217"/>
            <a:ext cx="1467068" cy="313932"/>
          </a:xfrm>
          <a:prstGeom prst="rect">
            <a:avLst/>
          </a:prstGeom>
        </p:spPr>
        <p:txBody>
          <a:bodyPr wrap="none">
            <a:spAutoFit/>
          </a:bodyPr>
          <a:lstStyle/>
          <a:p>
            <a:pPr>
              <a:lnSpc>
                <a:spcPct val="80000"/>
              </a:lnSpc>
              <a:buFontTx/>
              <a:buNone/>
            </a:pPr>
            <a:r>
              <a:rPr lang="en-US" altLang="en-US" u="sng">
                <a:solidFill>
                  <a:schemeClr val="tx2"/>
                </a:solidFill>
              </a:rPr>
              <a:t>Source Data</a:t>
            </a:r>
          </a:p>
        </p:txBody>
      </p:sp>
    </p:spTree>
    <p:extLst>
      <p:ext uri="{BB962C8B-B14F-4D97-AF65-F5344CB8AC3E}">
        <p14:creationId xmlns:p14="http://schemas.microsoft.com/office/powerpoint/2010/main" val="854335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9770A-E5A9-24F8-CE2D-6EDC02CCE1B7}"/>
              </a:ext>
            </a:extLst>
          </p:cNvPr>
          <p:cNvSpPr>
            <a:spLocks noGrp="1"/>
          </p:cNvSpPr>
          <p:nvPr>
            <p:ph type="title"/>
          </p:nvPr>
        </p:nvSpPr>
        <p:spPr>
          <a:xfrm>
            <a:off x="581192" y="702156"/>
            <a:ext cx="6480336" cy="550174"/>
          </a:xfrm>
        </p:spPr>
        <p:txBody>
          <a:bodyPr>
            <a:normAutofit fontScale="90000"/>
          </a:bodyPr>
          <a:lstStyle/>
          <a:p>
            <a:r>
              <a:rPr lang="en-US" dirty="0"/>
              <a:t>3. Understand and Prepare the Data</a:t>
            </a:r>
          </a:p>
        </p:txBody>
      </p:sp>
      <p:sp>
        <p:nvSpPr>
          <p:cNvPr id="4" name="Slide Number Placeholder 3">
            <a:extLst>
              <a:ext uri="{FF2B5EF4-FFF2-40B4-BE49-F238E27FC236}">
                <a16:creationId xmlns:a16="http://schemas.microsoft.com/office/drawing/2014/main" id="{82191442-33E6-DCEF-F333-4307133860C9}"/>
              </a:ext>
            </a:extLst>
          </p:cNvPr>
          <p:cNvSpPr>
            <a:spLocks noGrp="1"/>
          </p:cNvSpPr>
          <p:nvPr>
            <p:ph type="sldNum" sz="quarter" idx="12"/>
          </p:nvPr>
        </p:nvSpPr>
        <p:spPr/>
        <p:txBody>
          <a:bodyPr/>
          <a:lstStyle/>
          <a:p>
            <a:fld id="{3A98EE3D-8CD1-4C3F-BD1C-C98C9596463C}" type="slidenum">
              <a:rPr lang="en-US" smtClean="0"/>
              <a:t>7</a:t>
            </a:fld>
            <a:endParaRPr lang="en-US"/>
          </a:p>
        </p:txBody>
      </p:sp>
      <p:sp>
        <p:nvSpPr>
          <p:cNvPr id="6" name="Freeform: Shape 5">
            <a:extLst>
              <a:ext uri="{FF2B5EF4-FFF2-40B4-BE49-F238E27FC236}">
                <a16:creationId xmlns:a16="http://schemas.microsoft.com/office/drawing/2014/main" id="{9190E72D-28A6-4EB6-6110-7D2DA3590D64}"/>
              </a:ext>
            </a:extLst>
          </p:cNvPr>
          <p:cNvSpPr/>
          <p:nvPr/>
        </p:nvSpPr>
        <p:spPr>
          <a:xfrm>
            <a:off x="624906" y="1547983"/>
            <a:ext cx="2270429" cy="4050506"/>
          </a:xfrm>
          <a:custGeom>
            <a:avLst/>
            <a:gdLst>
              <a:gd name="connsiteX0" fmla="*/ 0 w 1369902"/>
              <a:gd name="connsiteY0" fmla="*/ 0 h 4611600"/>
              <a:gd name="connsiteX1" fmla="*/ 1369902 w 1369902"/>
              <a:gd name="connsiteY1" fmla="*/ 0 h 4611600"/>
              <a:gd name="connsiteX2" fmla="*/ 1369902 w 1369902"/>
              <a:gd name="connsiteY2" fmla="*/ 4611600 h 4611600"/>
              <a:gd name="connsiteX3" fmla="*/ 0 w 1369902"/>
              <a:gd name="connsiteY3" fmla="*/ 4611600 h 4611600"/>
              <a:gd name="connsiteX4" fmla="*/ 0 w 1369902"/>
              <a:gd name="connsiteY4" fmla="*/ 0 h 461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02" h="4611600">
                <a:moveTo>
                  <a:pt x="0" y="0"/>
                </a:moveTo>
                <a:lnTo>
                  <a:pt x="1369902" y="0"/>
                </a:lnTo>
                <a:lnTo>
                  <a:pt x="1369902" y="4611600"/>
                </a:lnTo>
                <a:lnTo>
                  <a:pt x="0" y="4611600"/>
                </a:lnTo>
                <a:lnTo>
                  <a:pt x="0" y="0"/>
                </a:lnTo>
                <a:close/>
              </a:path>
            </a:pathLst>
          </a:custGeom>
          <a:scene3d>
            <a:camera prst="orthographicFront"/>
            <a:lightRig rig="flat" dir="t"/>
          </a:scene3d>
          <a:sp3d extrusionH="12700" prstMaterial="plastic">
            <a:bevelT w="50800" h="50800"/>
          </a:sp3d>
        </p:spPr>
        <p:style>
          <a:lnRef idx="1">
            <a:schemeClr val="accent4">
              <a:tint val="40000"/>
              <a:alpha val="90000"/>
              <a:hueOff val="0"/>
              <a:satOff val="0"/>
              <a:lumOff val="0"/>
              <a:alphaOff val="0"/>
            </a:schemeClr>
          </a:lnRef>
          <a:fillRef idx="1">
            <a:schemeClr val="accent4">
              <a:tint val="40000"/>
              <a:alpha val="90000"/>
              <a:hueOff val="0"/>
              <a:satOff val="0"/>
              <a:lumOff val="0"/>
              <a:alphaOff val="0"/>
            </a:schemeClr>
          </a:fillRef>
          <a:effectRef idx="2">
            <a:schemeClr val="accent4">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14300" lvl="1" indent="-114300" defTabSz="622300">
              <a:lnSpc>
                <a:spcPct val="90000"/>
              </a:lnSpc>
              <a:spcBef>
                <a:spcPct val="0"/>
              </a:spcBef>
              <a:spcAft>
                <a:spcPts val="600"/>
              </a:spcAft>
              <a:buChar char="•"/>
            </a:pPr>
            <a:r>
              <a:rPr lang="en-US" sz="2000" dirty="0">
                <a:solidFill>
                  <a:srgbClr val="7030A0"/>
                </a:solidFill>
              </a:rPr>
              <a:t>Profile Data</a:t>
            </a:r>
          </a:p>
          <a:p>
            <a:pPr marL="114300" lvl="1" indent="-114300" defTabSz="622300">
              <a:lnSpc>
                <a:spcPct val="90000"/>
              </a:lnSpc>
              <a:spcBef>
                <a:spcPct val="0"/>
              </a:spcBef>
              <a:spcAft>
                <a:spcPts val="600"/>
              </a:spcAft>
              <a:buChar char="•"/>
            </a:pPr>
            <a:r>
              <a:rPr lang="en-US" sz="2000" dirty="0">
                <a:solidFill>
                  <a:schemeClr val="tx1"/>
                </a:solidFill>
              </a:rPr>
              <a:t>Clean Data (missing / corrupted values)</a:t>
            </a:r>
          </a:p>
          <a:p>
            <a:pPr marL="114300" lvl="1" indent="-114300" defTabSz="622300">
              <a:lnSpc>
                <a:spcPct val="90000"/>
              </a:lnSpc>
              <a:spcBef>
                <a:spcPct val="0"/>
              </a:spcBef>
              <a:spcAft>
                <a:spcPts val="600"/>
              </a:spcAft>
              <a:buChar char="•"/>
            </a:pPr>
            <a:r>
              <a:rPr lang="en-US" sz="2000" dirty="0">
                <a:solidFill>
                  <a:srgbClr val="7030A0"/>
                </a:solidFill>
              </a:rPr>
              <a:t>Outlier Analysis</a:t>
            </a:r>
          </a:p>
          <a:p>
            <a:pPr marL="114300" lvl="1" indent="-114300" defTabSz="622300">
              <a:lnSpc>
                <a:spcPct val="90000"/>
              </a:lnSpc>
              <a:spcBef>
                <a:spcPct val="0"/>
              </a:spcBef>
              <a:spcAft>
                <a:spcPts val="600"/>
              </a:spcAft>
              <a:buChar char="•"/>
            </a:pPr>
            <a:r>
              <a:rPr lang="en-US" sz="2000" dirty="0">
                <a:solidFill>
                  <a:schemeClr val="tx1"/>
                </a:solidFill>
              </a:rPr>
              <a:t>Transform Data</a:t>
            </a:r>
          </a:p>
          <a:p>
            <a:pPr marL="114300" lvl="1" indent="-114300" defTabSz="622300">
              <a:lnSpc>
                <a:spcPct val="90000"/>
              </a:lnSpc>
              <a:spcBef>
                <a:spcPct val="0"/>
              </a:spcBef>
              <a:spcAft>
                <a:spcPts val="600"/>
              </a:spcAft>
              <a:buChar char="•"/>
            </a:pPr>
            <a:r>
              <a:rPr lang="en-US" sz="2000" dirty="0">
                <a:solidFill>
                  <a:srgbClr val="7030A0"/>
                </a:solidFill>
              </a:rPr>
              <a:t>Generate New Features</a:t>
            </a:r>
          </a:p>
          <a:p>
            <a:pPr marL="114300" lvl="1" indent="-114300" defTabSz="622300">
              <a:lnSpc>
                <a:spcPct val="90000"/>
              </a:lnSpc>
              <a:spcBef>
                <a:spcPct val="0"/>
              </a:spcBef>
              <a:spcAft>
                <a:spcPts val="600"/>
              </a:spcAft>
              <a:buChar char="•"/>
            </a:pPr>
            <a:r>
              <a:rPr lang="en-US" sz="2000" dirty="0">
                <a:solidFill>
                  <a:schemeClr val="tx1"/>
                </a:solidFill>
              </a:rPr>
              <a:t>Visualize Data</a:t>
            </a:r>
          </a:p>
          <a:p>
            <a:pPr marL="114300" lvl="1" indent="-114300" defTabSz="622300">
              <a:lnSpc>
                <a:spcPct val="90000"/>
              </a:lnSpc>
              <a:spcBef>
                <a:spcPct val="0"/>
              </a:spcBef>
              <a:spcAft>
                <a:spcPts val="600"/>
              </a:spcAft>
              <a:buChar char="•"/>
            </a:pPr>
            <a:r>
              <a:rPr lang="en-US" sz="2000" dirty="0">
                <a:solidFill>
                  <a:srgbClr val="7030A0"/>
                </a:solidFill>
              </a:rPr>
              <a:t>Analyze Data (*EDA)</a:t>
            </a:r>
          </a:p>
          <a:p>
            <a:pPr marL="114300" lvl="1" indent="-114300" defTabSz="622300">
              <a:lnSpc>
                <a:spcPct val="90000"/>
              </a:lnSpc>
              <a:spcBef>
                <a:spcPct val="0"/>
              </a:spcBef>
              <a:spcAft>
                <a:spcPts val="600"/>
              </a:spcAft>
              <a:buChar char="•"/>
            </a:pPr>
            <a:r>
              <a:rPr lang="en-US" sz="2000" dirty="0">
                <a:solidFill>
                  <a:schemeClr val="tx1"/>
                </a:solidFill>
                <a:highlight>
                  <a:srgbClr val="FFFF00"/>
                </a:highlight>
              </a:rPr>
              <a:t>Create Analytic Data Set (ADS)</a:t>
            </a:r>
            <a:endParaRPr lang="en-US" sz="2000" kern="1200" dirty="0">
              <a:solidFill>
                <a:schemeClr val="tx1"/>
              </a:solidFill>
              <a:highlight>
                <a:srgbClr val="FFFF00"/>
              </a:highlight>
            </a:endParaRPr>
          </a:p>
        </p:txBody>
      </p:sp>
      <p:graphicFrame>
        <p:nvGraphicFramePr>
          <p:cNvPr id="7" name="Table 6">
            <a:extLst>
              <a:ext uri="{FF2B5EF4-FFF2-40B4-BE49-F238E27FC236}">
                <a16:creationId xmlns:a16="http://schemas.microsoft.com/office/drawing/2014/main" id="{D2978EF9-FFC8-A2DD-2211-D917AA42A613}"/>
              </a:ext>
            </a:extLst>
          </p:cNvPr>
          <p:cNvGraphicFramePr>
            <a:graphicFrameLocks noGrp="1"/>
          </p:cNvGraphicFramePr>
          <p:nvPr/>
        </p:nvGraphicFramePr>
        <p:xfrm>
          <a:off x="3594026" y="1481723"/>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3367346459"/>
                  </a:ext>
                </a:extLst>
              </a:tr>
            </a:tbl>
          </a:graphicData>
        </a:graphic>
      </p:graphicFrame>
      <p:graphicFrame>
        <p:nvGraphicFramePr>
          <p:cNvPr id="8" name="Table 7">
            <a:extLst>
              <a:ext uri="{FF2B5EF4-FFF2-40B4-BE49-F238E27FC236}">
                <a16:creationId xmlns:a16="http://schemas.microsoft.com/office/drawing/2014/main" id="{BD8967A3-D9FB-D291-4B83-BB2183F46385}"/>
              </a:ext>
            </a:extLst>
          </p:cNvPr>
          <p:cNvGraphicFramePr>
            <a:graphicFrameLocks noGrp="1"/>
          </p:cNvGraphicFramePr>
          <p:nvPr/>
        </p:nvGraphicFramePr>
        <p:xfrm>
          <a:off x="3898826" y="1786523"/>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solidFill>
                            <a:schemeClr val="accent6"/>
                          </a:solidFill>
                          <a:effectLst/>
                        </a:rPr>
                        <a:t>Run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Type</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Accuracy</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Precision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Sensitivity</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ctr" fontAlgn="b"/>
                      <a:r>
                        <a:rPr lang="en-US" sz="800" u="none" strike="noStrike">
                          <a:solidFill>
                            <a:schemeClr val="accent6"/>
                          </a:solidFill>
                          <a:effectLst/>
                        </a:rPr>
                        <a:t>Acc+Sen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4086221708"/>
                  </a:ext>
                </a:extLst>
              </a:tr>
              <a:tr h="105552">
                <a:tc>
                  <a:txBody>
                    <a:bodyPr/>
                    <a:lstStyle/>
                    <a:p>
                      <a:pPr algn="ctr" fontAlgn="b"/>
                      <a:r>
                        <a:rPr lang="en-US" sz="800" u="none" strike="noStrike">
                          <a:solidFill>
                            <a:schemeClr val="accent6"/>
                          </a:solidFill>
                          <a:effectLst/>
                        </a:rPr>
                        <a:t>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47.00%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0.25%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749662752"/>
                  </a:ext>
                </a:extLst>
              </a:tr>
              <a:tr h="105552">
                <a:tc>
                  <a:txBody>
                    <a:bodyPr/>
                    <a:lstStyle/>
                    <a:p>
                      <a:pPr algn="ctr" fontAlgn="b"/>
                      <a:r>
                        <a:rPr lang="en-US" sz="800" u="none" strike="noStrike">
                          <a:solidFill>
                            <a:schemeClr val="accent6"/>
                          </a:solidFill>
                          <a:effectLst/>
                        </a:rPr>
                        <a:t>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78.00%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22.00%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94.40%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3063089522"/>
                  </a:ext>
                </a:extLst>
              </a:tr>
              <a:tr h="105552">
                <a:tc>
                  <a:txBody>
                    <a:bodyPr/>
                    <a:lstStyle/>
                    <a:p>
                      <a:pPr algn="ctr" fontAlgn="b"/>
                      <a:r>
                        <a:rPr lang="en-US" sz="800" u="none" strike="noStrike">
                          <a:solidFill>
                            <a:schemeClr val="accent6"/>
                          </a:solidFill>
                          <a:effectLst/>
                        </a:rPr>
                        <a:t>3</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51.00%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43.65%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0.15%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94.04%</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830335053"/>
                  </a:ext>
                </a:extLst>
              </a:tr>
              <a:tr h="105552">
                <a:tc>
                  <a:txBody>
                    <a:bodyPr/>
                    <a:lstStyle/>
                    <a:p>
                      <a:pPr algn="ctr" fontAlgn="b"/>
                      <a:r>
                        <a:rPr lang="en-US" sz="800" u="none" strike="noStrike">
                          <a:solidFill>
                            <a:schemeClr val="accent6"/>
                          </a:solidFill>
                          <a:effectLst/>
                        </a:rPr>
                        <a:t>4</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535554374"/>
                  </a:ext>
                </a:extLst>
              </a:tr>
              <a:tr h="105552">
                <a:tc>
                  <a:txBody>
                    <a:bodyPr/>
                    <a:lstStyle/>
                    <a:p>
                      <a:pPr algn="ctr" fontAlgn="b"/>
                      <a:r>
                        <a:rPr lang="en-US" sz="800" u="none" strike="noStrike">
                          <a:solidFill>
                            <a:schemeClr val="accent6"/>
                          </a:solidFill>
                          <a:effectLst/>
                        </a:rPr>
                        <a:t>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4292014147"/>
                  </a:ext>
                </a:extLst>
              </a:tr>
              <a:tr h="105552">
                <a:tc>
                  <a:txBody>
                    <a:bodyPr/>
                    <a:lstStyle/>
                    <a:p>
                      <a:pPr algn="ctr" fontAlgn="b"/>
                      <a:r>
                        <a:rPr lang="en-US" sz="800" u="none" strike="noStrike">
                          <a:solidFill>
                            <a:schemeClr val="accent6"/>
                          </a:solidFill>
                          <a:effectLst/>
                        </a:rPr>
                        <a:t>6</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92.00%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#VALUE!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463061523"/>
                  </a:ext>
                </a:extLst>
              </a:tr>
              <a:tr h="105552">
                <a:tc>
                  <a:txBody>
                    <a:bodyPr/>
                    <a:lstStyle/>
                    <a:p>
                      <a:pPr algn="ctr" fontAlgn="b"/>
                      <a:r>
                        <a:rPr lang="en-US" sz="800" u="none" strike="noStrike">
                          <a:solidFill>
                            <a:schemeClr val="accent6"/>
                          </a:solidFill>
                          <a:effectLst/>
                        </a:rPr>
                        <a:t>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82.40%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535362221"/>
                  </a:ext>
                </a:extLst>
              </a:tr>
              <a:tr h="105552">
                <a:tc>
                  <a:txBody>
                    <a:bodyPr/>
                    <a:lstStyle/>
                    <a:p>
                      <a:pPr algn="ctr" fontAlgn="b"/>
                      <a:r>
                        <a:rPr lang="en-US" sz="800" u="none" strike="noStrike">
                          <a:solidFill>
                            <a:schemeClr val="accent6"/>
                          </a:solidFill>
                          <a:effectLst/>
                        </a:rPr>
                        <a:t>8</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82.42%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2997310224"/>
                  </a:ext>
                </a:extLst>
              </a:tr>
              <a:tr h="105552">
                <a:tc>
                  <a:txBody>
                    <a:bodyPr/>
                    <a:lstStyle/>
                    <a:p>
                      <a:pPr algn="ctr" fontAlgn="b"/>
                      <a:r>
                        <a:rPr lang="en-US" sz="800" u="none" strike="noStrike">
                          <a:solidFill>
                            <a:schemeClr val="accent6"/>
                          </a:solidFill>
                          <a:effectLst/>
                        </a:rPr>
                        <a:t>9</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84.52%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793520401"/>
                  </a:ext>
                </a:extLst>
              </a:tr>
              <a:tr h="105552">
                <a:tc>
                  <a:txBody>
                    <a:bodyPr/>
                    <a:lstStyle/>
                    <a:p>
                      <a:pPr algn="ctr" fontAlgn="b"/>
                      <a:r>
                        <a:rPr lang="en-US" sz="800" u="none" strike="noStrike">
                          <a:solidFill>
                            <a:schemeClr val="accent6"/>
                          </a:solidFill>
                          <a:effectLst/>
                        </a:rPr>
                        <a:t>10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25.00%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0.61%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82.78%</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770400109"/>
                  </a:ext>
                </a:extLst>
              </a:tr>
              <a:tr h="105552">
                <a:tc>
                  <a:txBody>
                    <a:bodyPr/>
                    <a:lstStyle/>
                    <a:p>
                      <a:pPr algn="ctr" fontAlgn="b"/>
                      <a:r>
                        <a:rPr lang="en-US" sz="800" u="none" strike="noStrike">
                          <a:solidFill>
                            <a:schemeClr val="accent6"/>
                          </a:solidFill>
                          <a:effectLst/>
                        </a:rPr>
                        <a:t>11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77.00%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20.37%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64.56%</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84.57%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3367346459"/>
                  </a:ext>
                </a:extLst>
              </a:tr>
            </a:tbl>
          </a:graphicData>
        </a:graphic>
      </p:graphicFrame>
      <p:graphicFrame>
        <p:nvGraphicFramePr>
          <p:cNvPr id="9" name="Table 8">
            <a:extLst>
              <a:ext uri="{FF2B5EF4-FFF2-40B4-BE49-F238E27FC236}">
                <a16:creationId xmlns:a16="http://schemas.microsoft.com/office/drawing/2014/main" id="{4068D179-52E1-B0C6-8399-4732290DFBBB}"/>
              </a:ext>
            </a:extLst>
          </p:cNvPr>
          <p:cNvGraphicFramePr>
            <a:graphicFrameLocks noGrp="1"/>
          </p:cNvGraphicFramePr>
          <p:nvPr/>
        </p:nvGraphicFramePr>
        <p:xfrm>
          <a:off x="4247887" y="2097217"/>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3367346459"/>
                  </a:ext>
                </a:extLst>
              </a:tr>
            </a:tbl>
          </a:graphicData>
        </a:graphic>
      </p:graphicFrame>
      <p:graphicFrame>
        <p:nvGraphicFramePr>
          <p:cNvPr id="10" name="Table 9">
            <a:extLst>
              <a:ext uri="{FF2B5EF4-FFF2-40B4-BE49-F238E27FC236}">
                <a16:creationId xmlns:a16="http://schemas.microsoft.com/office/drawing/2014/main" id="{6074CBDF-6C49-946C-F4F5-235D8389A4C2}"/>
              </a:ext>
            </a:extLst>
          </p:cNvPr>
          <p:cNvGraphicFramePr>
            <a:graphicFrameLocks noGrp="1"/>
          </p:cNvGraphicFramePr>
          <p:nvPr/>
        </p:nvGraphicFramePr>
        <p:xfrm>
          <a:off x="4596949" y="2423290"/>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3367346459"/>
                  </a:ext>
                </a:extLst>
              </a:tr>
            </a:tbl>
          </a:graphicData>
        </a:graphic>
      </p:graphicFrame>
      <p:graphicFrame>
        <p:nvGraphicFramePr>
          <p:cNvPr id="11" name="Table 10">
            <a:extLst>
              <a:ext uri="{FF2B5EF4-FFF2-40B4-BE49-F238E27FC236}">
                <a16:creationId xmlns:a16="http://schemas.microsoft.com/office/drawing/2014/main" id="{FE9C547C-DC67-68DC-A148-F11D89B5063F}"/>
              </a:ext>
            </a:extLst>
          </p:cNvPr>
          <p:cNvGraphicFramePr>
            <a:graphicFrameLocks noGrp="1"/>
          </p:cNvGraphicFramePr>
          <p:nvPr/>
        </p:nvGraphicFramePr>
        <p:xfrm>
          <a:off x="4522619" y="4753357"/>
          <a:ext cx="5900001" cy="1557747"/>
        </p:xfrm>
        <a:graphic>
          <a:graphicData uri="http://schemas.openxmlformats.org/drawingml/2006/table">
            <a:tbl>
              <a:tblPr>
                <a:tableStyleId>{9DCAF9ED-07DC-4A11-8D7F-57B35C25682E}</a:tableStyleId>
              </a:tblPr>
              <a:tblGrid>
                <a:gridCol w="510102">
                  <a:extLst>
                    <a:ext uri="{9D8B030D-6E8A-4147-A177-3AD203B41FA5}">
                      <a16:colId xmlns:a16="http://schemas.microsoft.com/office/drawing/2014/main" val="992990619"/>
                    </a:ext>
                  </a:extLst>
                </a:gridCol>
                <a:gridCol w="510102">
                  <a:extLst>
                    <a:ext uri="{9D8B030D-6E8A-4147-A177-3AD203B41FA5}">
                      <a16:colId xmlns:a16="http://schemas.microsoft.com/office/drawing/2014/main" val="1302749888"/>
                    </a:ext>
                  </a:extLst>
                </a:gridCol>
                <a:gridCol w="510102">
                  <a:extLst>
                    <a:ext uri="{9D8B030D-6E8A-4147-A177-3AD203B41FA5}">
                      <a16:colId xmlns:a16="http://schemas.microsoft.com/office/drawing/2014/main" val="714106360"/>
                    </a:ext>
                  </a:extLst>
                </a:gridCol>
                <a:gridCol w="510102">
                  <a:extLst>
                    <a:ext uri="{9D8B030D-6E8A-4147-A177-3AD203B41FA5}">
                      <a16:colId xmlns:a16="http://schemas.microsoft.com/office/drawing/2014/main" val="2633208168"/>
                    </a:ext>
                  </a:extLst>
                </a:gridCol>
                <a:gridCol w="510102">
                  <a:extLst>
                    <a:ext uri="{9D8B030D-6E8A-4147-A177-3AD203B41FA5}">
                      <a16:colId xmlns:a16="http://schemas.microsoft.com/office/drawing/2014/main" val="2356662663"/>
                    </a:ext>
                  </a:extLst>
                </a:gridCol>
                <a:gridCol w="510102">
                  <a:extLst>
                    <a:ext uri="{9D8B030D-6E8A-4147-A177-3AD203B41FA5}">
                      <a16:colId xmlns:a16="http://schemas.microsoft.com/office/drawing/2014/main" val="665854640"/>
                    </a:ext>
                  </a:extLst>
                </a:gridCol>
                <a:gridCol w="510102">
                  <a:extLst>
                    <a:ext uri="{9D8B030D-6E8A-4147-A177-3AD203B41FA5}">
                      <a16:colId xmlns:a16="http://schemas.microsoft.com/office/drawing/2014/main" val="3426948370"/>
                    </a:ext>
                  </a:extLst>
                </a:gridCol>
                <a:gridCol w="464557">
                  <a:extLst>
                    <a:ext uri="{9D8B030D-6E8A-4147-A177-3AD203B41FA5}">
                      <a16:colId xmlns:a16="http://schemas.microsoft.com/office/drawing/2014/main" val="163114456"/>
                    </a:ext>
                  </a:extLst>
                </a:gridCol>
                <a:gridCol w="464557">
                  <a:extLst>
                    <a:ext uri="{9D8B030D-6E8A-4147-A177-3AD203B41FA5}">
                      <a16:colId xmlns:a16="http://schemas.microsoft.com/office/drawing/2014/main" val="3411928298"/>
                    </a:ext>
                  </a:extLst>
                </a:gridCol>
                <a:gridCol w="352407">
                  <a:extLst>
                    <a:ext uri="{9D8B030D-6E8A-4147-A177-3AD203B41FA5}">
                      <a16:colId xmlns:a16="http://schemas.microsoft.com/office/drawing/2014/main" val="2063777739"/>
                    </a:ext>
                  </a:extLst>
                </a:gridCol>
                <a:gridCol w="343949">
                  <a:extLst>
                    <a:ext uri="{9D8B030D-6E8A-4147-A177-3AD203B41FA5}">
                      <a16:colId xmlns:a16="http://schemas.microsoft.com/office/drawing/2014/main" val="2308309093"/>
                    </a:ext>
                  </a:extLst>
                </a:gridCol>
                <a:gridCol w="348143">
                  <a:extLst>
                    <a:ext uri="{9D8B030D-6E8A-4147-A177-3AD203B41FA5}">
                      <a16:colId xmlns:a16="http://schemas.microsoft.com/office/drawing/2014/main" val="270836076"/>
                    </a:ext>
                  </a:extLst>
                </a:gridCol>
                <a:gridCol w="355674">
                  <a:extLst>
                    <a:ext uri="{9D8B030D-6E8A-4147-A177-3AD203B41FA5}">
                      <a16:colId xmlns:a16="http://schemas.microsoft.com/office/drawing/2014/main" val="1622143063"/>
                    </a:ext>
                  </a:extLst>
                </a:gridCol>
              </a:tblGrid>
              <a:tr h="147610">
                <a:tc>
                  <a:txBody>
                    <a:bodyPr/>
                    <a:lstStyle/>
                    <a:p>
                      <a:pPr algn="l" fontAlgn="b"/>
                      <a:r>
                        <a:rPr lang="en-US" sz="1100" b="1" i="0" u="none" strike="noStrike">
                          <a:solidFill>
                            <a:srgbClr val="FFFFFF"/>
                          </a:solidFill>
                          <a:effectLst/>
                          <a:latin typeface="Calibri" panose="020F0502020204030204" pitchFamily="34" charset="0"/>
                        </a:rPr>
                        <a:t>A</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B</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C</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D</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E</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F</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G</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H</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I</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J</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K</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L</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M</a:t>
                      </a:r>
                    </a:p>
                  </a:txBody>
                  <a:tcPr marL="5443" marR="5443" marT="5443" marB="0" anchor="b">
                    <a:solidFill>
                      <a:schemeClr val="tx1"/>
                    </a:solidFill>
                  </a:tcPr>
                </a:tc>
                <a:extLst>
                  <a:ext uri="{0D108BD9-81ED-4DB2-BD59-A6C34878D82A}">
                    <a16:rowId xmlns:a16="http://schemas.microsoft.com/office/drawing/2014/main" val="2457115810"/>
                  </a:ext>
                </a:extLst>
              </a:tr>
              <a:tr h="147610">
                <a:tc>
                  <a:txBody>
                    <a:bodyPr/>
                    <a:lstStyle/>
                    <a:p>
                      <a:pPr algn="l" fontAlgn="b"/>
                      <a:r>
                        <a:rPr lang="en-US" sz="1100" u="none" strike="noStrike">
                          <a:solidFill>
                            <a:schemeClr val="bg1"/>
                          </a:solidFill>
                          <a:effectLst/>
                        </a:rPr>
                        <a:t>Acct ID</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Att</a:t>
                      </a:r>
                      <a:r>
                        <a:rPr lang="en-US" sz="1100" u="none" strike="noStrike">
                          <a:solidFill>
                            <a:schemeClr val="bg1"/>
                          </a:solidFill>
                          <a:effectLst/>
                        </a:rPr>
                        <a:t> 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effectLst/>
                        </a:rPr>
                        <a:t>Att</a:t>
                      </a:r>
                      <a:r>
                        <a:rPr lang="en-US" sz="1100" u="none" strike="noStrike">
                          <a:effectLst/>
                        </a:rPr>
                        <a:t> 2</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Number</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Add</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Age</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91919378"/>
                  </a:ext>
                </a:extLst>
              </a:tr>
              <a:tr h="147610">
                <a:tc>
                  <a:txBody>
                    <a:bodyPr/>
                    <a:lstStyle/>
                    <a:p>
                      <a:pPr algn="r" fontAlgn="b"/>
                      <a:r>
                        <a:rPr lang="en-US" sz="1100" u="none" strike="noStrike">
                          <a:solidFill>
                            <a:schemeClr val="bg1"/>
                          </a:solidFill>
                          <a:effectLst/>
                        </a:rPr>
                        <a:t>12345</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3307135455"/>
                  </a:ext>
                </a:extLst>
              </a:tr>
              <a:tr h="148054">
                <a:tc>
                  <a:txBody>
                    <a:bodyPr/>
                    <a:lstStyle/>
                    <a:p>
                      <a:pPr algn="r" fontAlgn="b"/>
                      <a:r>
                        <a:rPr lang="en-US" sz="1100" u="none" strike="noStrike">
                          <a:solidFill>
                            <a:schemeClr val="bg1"/>
                          </a:solidFill>
                          <a:effectLst/>
                        </a:rPr>
                        <a:t>12346</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128907905"/>
                  </a:ext>
                </a:extLst>
              </a:tr>
              <a:tr h="147610">
                <a:tc>
                  <a:txBody>
                    <a:bodyPr/>
                    <a:lstStyle/>
                    <a:p>
                      <a:pPr algn="r" fontAlgn="b"/>
                      <a:r>
                        <a:rPr lang="en-US" sz="1100" u="none" strike="noStrike">
                          <a:solidFill>
                            <a:schemeClr val="bg1"/>
                          </a:solidFill>
                          <a:effectLst/>
                        </a:rPr>
                        <a:t>12347</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2947347901"/>
                  </a:ext>
                </a:extLst>
              </a:tr>
              <a:tr h="147610">
                <a:tc>
                  <a:txBody>
                    <a:bodyPr/>
                    <a:lstStyle/>
                    <a:p>
                      <a:pPr algn="r" fontAlgn="b"/>
                      <a:r>
                        <a:rPr lang="en-US" sz="1100" u="none" strike="noStrike">
                          <a:solidFill>
                            <a:schemeClr val="bg1"/>
                          </a:solidFill>
                          <a:effectLst/>
                        </a:rPr>
                        <a:t>12348</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952989266"/>
                  </a:ext>
                </a:extLst>
              </a:tr>
              <a:tr h="147610">
                <a:tc>
                  <a:txBody>
                    <a:bodyPr/>
                    <a:lstStyle/>
                    <a:p>
                      <a:pPr algn="r" fontAlgn="b"/>
                      <a:r>
                        <a:rPr lang="en-US" sz="1100" u="none" strike="noStrike">
                          <a:solidFill>
                            <a:schemeClr val="bg1"/>
                          </a:solidFill>
                          <a:effectLst/>
                        </a:rPr>
                        <a:t>12349</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err="1">
                          <a:effectLst/>
                        </a:rPr>
                        <a:t>efjgklk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86295555"/>
                  </a:ext>
                </a:extLst>
              </a:tr>
              <a:tr h="147610">
                <a:tc>
                  <a:txBody>
                    <a:bodyPr/>
                    <a:lstStyle/>
                    <a:p>
                      <a:pPr algn="r" fontAlgn="b"/>
                      <a:r>
                        <a:rPr lang="en-US" sz="1100" u="none" strike="noStrike">
                          <a:solidFill>
                            <a:schemeClr val="bg1"/>
                          </a:solidFill>
                          <a:effectLst/>
                        </a:rPr>
                        <a:t>12350</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33efklk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779286204"/>
                  </a:ext>
                </a:extLst>
              </a:tr>
              <a:tr h="147610">
                <a:tc>
                  <a:txBody>
                    <a:bodyPr/>
                    <a:lstStyle/>
                    <a:p>
                      <a:pPr algn="r" fontAlgn="b"/>
                      <a:r>
                        <a:rPr lang="en-US" sz="1100" u="none" strike="noStrike">
                          <a:solidFill>
                            <a:schemeClr val="bg1"/>
                          </a:solidFill>
                          <a:effectLst/>
                        </a:rPr>
                        <a:t>12351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b="0" i="0" u="none" strike="noStrike">
                          <a:solidFill>
                            <a:srgbClr val="000000"/>
                          </a:solidFill>
                          <a:effectLst/>
                          <a:latin typeface="Calibri" panose="020F0502020204030204" pitchFamily="34" charset="0"/>
                        </a:rPr>
                        <a:t>#%$GG</a:t>
                      </a: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55777080"/>
                  </a:ext>
                </a:extLst>
              </a:tr>
            </a:tbl>
          </a:graphicData>
        </a:graphic>
      </p:graphicFrame>
      <p:sp>
        <p:nvSpPr>
          <p:cNvPr id="12" name="TextBox 11">
            <a:extLst>
              <a:ext uri="{FF2B5EF4-FFF2-40B4-BE49-F238E27FC236}">
                <a16:creationId xmlns:a16="http://schemas.microsoft.com/office/drawing/2014/main" id="{EDE7474A-EE5C-0693-903B-DE26CFD7A072}"/>
              </a:ext>
            </a:extLst>
          </p:cNvPr>
          <p:cNvSpPr txBox="1"/>
          <p:nvPr/>
        </p:nvSpPr>
        <p:spPr>
          <a:xfrm>
            <a:off x="4250440" y="2103655"/>
            <a:ext cx="1888847" cy="276999"/>
          </a:xfrm>
          <a:prstGeom prst="rect">
            <a:avLst/>
          </a:prstGeom>
          <a:solidFill>
            <a:schemeClr val="accent3">
              <a:lumMod val="60000"/>
              <a:lumOff val="40000"/>
            </a:schemeClr>
          </a:solidFill>
        </p:spPr>
        <p:txBody>
          <a:bodyPr wrap="square" rtlCol="0">
            <a:spAutoFit/>
          </a:bodyPr>
          <a:lstStyle/>
          <a:p>
            <a:r>
              <a:rPr lang="en-US" sz="1200" b="1"/>
              <a:t>Customer Profile Table</a:t>
            </a:r>
          </a:p>
        </p:txBody>
      </p:sp>
      <p:sp>
        <p:nvSpPr>
          <p:cNvPr id="13" name="TextBox 12">
            <a:extLst>
              <a:ext uri="{FF2B5EF4-FFF2-40B4-BE49-F238E27FC236}">
                <a16:creationId xmlns:a16="http://schemas.microsoft.com/office/drawing/2014/main" id="{B7AFD71C-390D-80BC-9203-D87DD0E5A25D}"/>
              </a:ext>
            </a:extLst>
          </p:cNvPr>
          <p:cNvSpPr txBox="1"/>
          <p:nvPr/>
        </p:nvSpPr>
        <p:spPr>
          <a:xfrm>
            <a:off x="3594026" y="1484940"/>
            <a:ext cx="1165274" cy="276999"/>
          </a:xfrm>
          <a:prstGeom prst="rect">
            <a:avLst/>
          </a:prstGeom>
          <a:solidFill>
            <a:schemeClr val="tx1"/>
          </a:solidFill>
        </p:spPr>
        <p:txBody>
          <a:bodyPr wrap="square" rtlCol="0">
            <a:spAutoFit/>
          </a:bodyPr>
          <a:lstStyle/>
          <a:p>
            <a:r>
              <a:rPr lang="en-US" sz="1200" b="1">
                <a:solidFill>
                  <a:schemeClr val="bg1"/>
                </a:solidFill>
              </a:rPr>
              <a:t>Billing Table</a:t>
            </a:r>
          </a:p>
        </p:txBody>
      </p:sp>
      <p:sp>
        <p:nvSpPr>
          <p:cNvPr id="14" name="TextBox 13">
            <a:extLst>
              <a:ext uri="{FF2B5EF4-FFF2-40B4-BE49-F238E27FC236}">
                <a16:creationId xmlns:a16="http://schemas.microsoft.com/office/drawing/2014/main" id="{28095CCA-CB53-9482-F70B-32CD0C448894}"/>
              </a:ext>
            </a:extLst>
          </p:cNvPr>
          <p:cNvSpPr txBox="1"/>
          <p:nvPr/>
        </p:nvSpPr>
        <p:spPr>
          <a:xfrm>
            <a:off x="3898826" y="1793644"/>
            <a:ext cx="1573538" cy="276999"/>
          </a:xfrm>
          <a:prstGeom prst="rect">
            <a:avLst/>
          </a:prstGeom>
          <a:solidFill>
            <a:srgbClr val="FFFF00"/>
          </a:solidFill>
        </p:spPr>
        <p:txBody>
          <a:bodyPr wrap="square" rtlCol="0">
            <a:spAutoFit/>
          </a:bodyPr>
          <a:lstStyle/>
          <a:p>
            <a:r>
              <a:rPr lang="en-US" sz="1200" b="1"/>
              <a:t>Call Center Table</a:t>
            </a:r>
          </a:p>
        </p:txBody>
      </p:sp>
      <p:sp>
        <p:nvSpPr>
          <p:cNvPr id="15" name="TextBox 14">
            <a:extLst>
              <a:ext uri="{FF2B5EF4-FFF2-40B4-BE49-F238E27FC236}">
                <a16:creationId xmlns:a16="http://schemas.microsoft.com/office/drawing/2014/main" id="{B698364A-8DBA-6F09-BD80-EF483FDE4997}"/>
              </a:ext>
            </a:extLst>
          </p:cNvPr>
          <p:cNvSpPr txBox="1"/>
          <p:nvPr/>
        </p:nvSpPr>
        <p:spPr>
          <a:xfrm>
            <a:off x="4596947" y="2412359"/>
            <a:ext cx="1542341" cy="276999"/>
          </a:xfrm>
          <a:prstGeom prst="rect">
            <a:avLst/>
          </a:prstGeom>
          <a:solidFill>
            <a:srgbClr val="F3753F"/>
          </a:solidFill>
        </p:spPr>
        <p:txBody>
          <a:bodyPr wrap="square" rtlCol="0">
            <a:spAutoFit/>
          </a:bodyPr>
          <a:lstStyle/>
          <a:p>
            <a:r>
              <a:rPr lang="en-US" sz="1200" b="1">
                <a:solidFill>
                  <a:schemeClr val="bg1"/>
                </a:solidFill>
              </a:rPr>
              <a:t>Web Activity Table</a:t>
            </a:r>
          </a:p>
        </p:txBody>
      </p:sp>
      <p:cxnSp>
        <p:nvCxnSpPr>
          <p:cNvPr id="16" name="Connector: Elbow 15">
            <a:extLst>
              <a:ext uri="{FF2B5EF4-FFF2-40B4-BE49-F238E27FC236}">
                <a16:creationId xmlns:a16="http://schemas.microsoft.com/office/drawing/2014/main" id="{A0513BF0-0DFF-1CD2-828B-9591DF591AC3}"/>
              </a:ext>
            </a:extLst>
          </p:cNvPr>
          <p:cNvCxnSpPr>
            <a:cxnSpLocks/>
            <a:stCxn id="7" idx="1"/>
            <a:endCxn id="11" idx="1"/>
          </p:cNvCxnSpPr>
          <p:nvPr/>
        </p:nvCxnSpPr>
        <p:spPr>
          <a:xfrm rot="10800000" flipH="1" flipV="1">
            <a:off x="3594025" y="2239276"/>
            <a:ext cx="928593" cy="3292953"/>
          </a:xfrm>
          <a:prstGeom prst="bentConnector3">
            <a:avLst>
              <a:gd name="adj1" fmla="val -24618"/>
            </a:avLst>
          </a:prstGeom>
          <a:ln w="76200">
            <a:solidFill>
              <a:schemeClr val="accent1"/>
            </a:solidFill>
            <a:headEnd type="non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17" name="Connector: Elbow 16">
            <a:extLst>
              <a:ext uri="{FF2B5EF4-FFF2-40B4-BE49-F238E27FC236}">
                <a16:creationId xmlns:a16="http://schemas.microsoft.com/office/drawing/2014/main" id="{7A7A0C34-8B1B-BEA6-C03E-FA9AC32A334F}"/>
              </a:ext>
            </a:extLst>
          </p:cNvPr>
          <p:cNvCxnSpPr>
            <a:cxnSpLocks/>
            <a:stCxn id="8" idx="1"/>
            <a:endCxn id="11" idx="1"/>
          </p:cNvCxnSpPr>
          <p:nvPr/>
        </p:nvCxnSpPr>
        <p:spPr>
          <a:xfrm rot="10800000" flipH="1" flipV="1">
            <a:off x="3898825" y="2544076"/>
            <a:ext cx="623793" cy="2988153"/>
          </a:xfrm>
          <a:prstGeom prst="bentConnector3">
            <a:avLst>
              <a:gd name="adj1" fmla="val -36647"/>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cxnSp>
        <p:nvCxnSpPr>
          <p:cNvPr id="18" name="Connector: Elbow 17">
            <a:extLst>
              <a:ext uri="{FF2B5EF4-FFF2-40B4-BE49-F238E27FC236}">
                <a16:creationId xmlns:a16="http://schemas.microsoft.com/office/drawing/2014/main" id="{2FD5F49B-B62D-8C26-B2D0-E38A87A7A8DD}"/>
              </a:ext>
            </a:extLst>
          </p:cNvPr>
          <p:cNvCxnSpPr>
            <a:cxnSpLocks/>
            <a:stCxn id="9" idx="1"/>
            <a:endCxn id="11" idx="1"/>
          </p:cNvCxnSpPr>
          <p:nvPr/>
        </p:nvCxnSpPr>
        <p:spPr>
          <a:xfrm rot="10800000" flipH="1" flipV="1">
            <a:off x="4247887" y="2854770"/>
            <a:ext cx="274732" cy="2677459"/>
          </a:xfrm>
          <a:prstGeom prst="bentConnector3">
            <a:avLst>
              <a:gd name="adj1" fmla="val -83208"/>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cxnSp>
        <p:nvCxnSpPr>
          <p:cNvPr id="19" name="Connector: Elbow 18">
            <a:extLst>
              <a:ext uri="{FF2B5EF4-FFF2-40B4-BE49-F238E27FC236}">
                <a16:creationId xmlns:a16="http://schemas.microsoft.com/office/drawing/2014/main" id="{B0C3E070-0639-2CCE-49E4-8D9CAE0F320B}"/>
              </a:ext>
            </a:extLst>
          </p:cNvPr>
          <p:cNvCxnSpPr>
            <a:cxnSpLocks/>
            <a:stCxn id="10" idx="1"/>
            <a:endCxn id="11" idx="1"/>
          </p:cNvCxnSpPr>
          <p:nvPr/>
        </p:nvCxnSpPr>
        <p:spPr>
          <a:xfrm rot="10800000" flipV="1">
            <a:off x="4522619" y="3180844"/>
            <a:ext cx="74330" cy="2351386"/>
          </a:xfrm>
          <a:prstGeom prst="bentConnector3">
            <a:avLst>
              <a:gd name="adj1" fmla="val 407547"/>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graphicFrame>
        <p:nvGraphicFramePr>
          <p:cNvPr id="20" name="Table 19">
            <a:extLst>
              <a:ext uri="{FF2B5EF4-FFF2-40B4-BE49-F238E27FC236}">
                <a16:creationId xmlns:a16="http://schemas.microsoft.com/office/drawing/2014/main" id="{D559F0EC-4524-B8B1-C597-52CC48857E85}"/>
              </a:ext>
            </a:extLst>
          </p:cNvPr>
          <p:cNvGraphicFramePr>
            <a:graphicFrameLocks noGrp="1"/>
          </p:cNvGraphicFramePr>
          <p:nvPr/>
        </p:nvGraphicFramePr>
        <p:xfrm>
          <a:off x="7907182" y="995987"/>
          <a:ext cx="2687712" cy="2942411"/>
        </p:xfrm>
        <a:graphic>
          <a:graphicData uri="http://schemas.openxmlformats.org/drawingml/2006/table">
            <a:tbl>
              <a:tblPr>
                <a:tableStyleId>{9DCAF9ED-07DC-4A11-8D7F-57B35C25682E}</a:tableStyleId>
              </a:tblPr>
              <a:tblGrid>
                <a:gridCol w="510102">
                  <a:extLst>
                    <a:ext uri="{9D8B030D-6E8A-4147-A177-3AD203B41FA5}">
                      <a16:colId xmlns:a16="http://schemas.microsoft.com/office/drawing/2014/main" val="992990619"/>
                    </a:ext>
                  </a:extLst>
                </a:gridCol>
                <a:gridCol w="510102">
                  <a:extLst>
                    <a:ext uri="{9D8B030D-6E8A-4147-A177-3AD203B41FA5}">
                      <a16:colId xmlns:a16="http://schemas.microsoft.com/office/drawing/2014/main" val="714106360"/>
                    </a:ext>
                  </a:extLst>
                </a:gridCol>
                <a:gridCol w="510102">
                  <a:extLst>
                    <a:ext uri="{9D8B030D-6E8A-4147-A177-3AD203B41FA5}">
                      <a16:colId xmlns:a16="http://schemas.microsoft.com/office/drawing/2014/main" val="2356662663"/>
                    </a:ext>
                  </a:extLst>
                </a:gridCol>
                <a:gridCol w="510102">
                  <a:extLst>
                    <a:ext uri="{9D8B030D-6E8A-4147-A177-3AD203B41FA5}">
                      <a16:colId xmlns:a16="http://schemas.microsoft.com/office/drawing/2014/main" val="665854640"/>
                    </a:ext>
                  </a:extLst>
                </a:gridCol>
                <a:gridCol w="303356">
                  <a:extLst>
                    <a:ext uri="{9D8B030D-6E8A-4147-A177-3AD203B41FA5}">
                      <a16:colId xmlns:a16="http://schemas.microsoft.com/office/drawing/2014/main" val="2308309093"/>
                    </a:ext>
                  </a:extLst>
                </a:gridCol>
                <a:gridCol w="343948">
                  <a:extLst>
                    <a:ext uri="{9D8B030D-6E8A-4147-A177-3AD203B41FA5}">
                      <a16:colId xmlns:a16="http://schemas.microsoft.com/office/drawing/2014/main" val="1622143063"/>
                    </a:ext>
                  </a:extLst>
                </a:gridCol>
              </a:tblGrid>
              <a:tr h="0">
                <a:tc>
                  <a:txBody>
                    <a:bodyPr/>
                    <a:lstStyle/>
                    <a:p>
                      <a:pPr algn="l" fontAlgn="b"/>
                      <a:r>
                        <a:rPr lang="en-US" sz="1100" b="1" i="0" u="none" strike="noStrike">
                          <a:solidFill>
                            <a:srgbClr val="FFFFFF"/>
                          </a:solidFill>
                          <a:effectLst/>
                          <a:latin typeface="Calibri" panose="020F0502020204030204" pitchFamily="34" charset="0"/>
                        </a:rPr>
                        <a:t>A</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C</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E</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F</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K</a:t>
                      </a:r>
                    </a:p>
                  </a:txBody>
                  <a:tcPr marL="5443" marR="5443" marT="5443" marB="0" anchor="b">
                    <a:solidFill>
                      <a:schemeClr val="tx1"/>
                    </a:solidFill>
                  </a:tcPr>
                </a:tc>
                <a:tc>
                  <a:txBody>
                    <a:bodyPr/>
                    <a:lstStyle/>
                    <a:p>
                      <a:pPr algn="r" fontAlgn="b"/>
                      <a:r>
                        <a:rPr lang="en-US" sz="1100" b="1" i="0" u="none" strike="noStrike">
                          <a:solidFill>
                            <a:srgbClr val="FFFFFF"/>
                          </a:solidFill>
                          <a:effectLst/>
                          <a:latin typeface="Calibri" panose="020F0502020204030204" pitchFamily="34" charset="0"/>
                        </a:rPr>
                        <a:t>M</a:t>
                      </a:r>
                    </a:p>
                  </a:txBody>
                  <a:tcPr marL="5443" marR="5443" marT="5443" marB="0" anchor="b">
                    <a:solidFill>
                      <a:schemeClr val="tx1"/>
                    </a:solidFill>
                  </a:tcPr>
                </a:tc>
                <a:extLst>
                  <a:ext uri="{0D108BD9-81ED-4DB2-BD59-A6C34878D82A}">
                    <a16:rowId xmlns:a16="http://schemas.microsoft.com/office/drawing/2014/main" val="2457115810"/>
                  </a:ext>
                </a:extLst>
              </a:tr>
              <a:tr h="147610">
                <a:tc>
                  <a:txBody>
                    <a:bodyPr/>
                    <a:lstStyle/>
                    <a:p>
                      <a:pPr algn="l" fontAlgn="b"/>
                      <a:r>
                        <a:rPr lang="en-US" sz="1100" u="none" strike="noStrike">
                          <a:solidFill>
                            <a:schemeClr val="bg1"/>
                          </a:solidFill>
                          <a:effectLst/>
                        </a:rPr>
                        <a:t>Acct ID</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effectLst/>
                        </a:rPr>
                        <a:t>Att</a:t>
                      </a:r>
                      <a:r>
                        <a:rPr lang="en-US" sz="1100" u="none" strike="noStrike">
                          <a:effectLst/>
                        </a:rPr>
                        <a:t> 2</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b="0" i="0" u="none" strike="noStrike" err="1">
                          <a:solidFill>
                            <a:srgbClr val="000000"/>
                          </a:solidFill>
                          <a:effectLst/>
                          <a:latin typeface="Calibri" panose="020F0502020204030204" pitchFamily="34" charset="0"/>
                        </a:rPr>
                        <a:t>Att</a:t>
                      </a:r>
                      <a:r>
                        <a:rPr lang="en-US" sz="1100" b="0" i="0" u="none" strike="noStrike">
                          <a:solidFill>
                            <a:srgbClr val="000000"/>
                          </a:solidFill>
                          <a:effectLst/>
                          <a:latin typeface="Calibri" panose="020F0502020204030204" pitchFamily="34" charset="0"/>
                        </a:rPr>
                        <a:t> 31</a:t>
                      </a:r>
                    </a:p>
                  </a:txBody>
                  <a:tcPr marL="5443" marR="5443" marT="5443" marB="0" anchor="b">
                    <a:solidFill>
                      <a:srgbClr val="00B050"/>
                    </a:solidFill>
                  </a:tcPr>
                </a:tc>
                <a:tc>
                  <a:txBody>
                    <a:bodyPr/>
                    <a:lstStyle/>
                    <a:p>
                      <a:pPr algn="l" fontAlgn="b"/>
                      <a:r>
                        <a:rPr lang="en-US" sz="1100" u="none" strike="noStrike">
                          <a:effectLst/>
                        </a:rPr>
                        <a:t>Age</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REV</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91919378"/>
                  </a:ext>
                </a:extLst>
              </a:tr>
              <a:tr h="147610">
                <a:tc>
                  <a:txBody>
                    <a:bodyPr/>
                    <a:lstStyle/>
                    <a:p>
                      <a:pPr algn="r" fontAlgn="b"/>
                      <a:r>
                        <a:rPr lang="en-US" sz="1100" u="none" strike="noStrike">
                          <a:solidFill>
                            <a:schemeClr val="bg1"/>
                          </a:solidFill>
                          <a:effectLst/>
                        </a:rPr>
                        <a:t>12345</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3307135455"/>
                  </a:ext>
                </a:extLst>
              </a:tr>
              <a:tr h="148054">
                <a:tc>
                  <a:txBody>
                    <a:bodyPr/>
                    <a:lstStyle/>
                    <a:p>
                      <a:pPr algn="r" fontAlgn="b"/>
                      <a:r>
                        <a:rPr lang="en-US" sz="1100" u="none" strike="noStrike">
                          <a:solidFill>
                            <a:schemeClr val="bg1"/>
                          </a:solidFill>
                          <a:effectLst/>
                        </a:rPr>
                        <a:t>12346</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128907905"/>
                  </a:ext>
                </a:extLst>
              </a:tr>
              <a:tr h="147610">
                <a:tc>
                  <a:txBody>
                    <a:bodyPr/>
                    <a:lstStyle/>
                    <a:p>
                      <a:pPr algn="r" fontAlgn="b"/>
                      <a:r>
                        <a:rPr lang="en-US" sz="1100" u="none" strike="noStrike">
                          <a:solidFill>
                            <a:schemeClr val="bg1"/>
                          </a:solidFill>
                          <a:effectLst/>
                        </a:rPr>
                        <a:t>12347</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2947347901"/>
                  </a:ext>
                </a:extLst>
              </a:tr>
              <a:tr h="147610">
                <a:tc>
                  <a:txBody>
                    <a:bodyPr/>
                    <a:lstStyle/>
                    <a:p>
                      <a:pPr algn="r" fontAlgn="b"/>
                      <a:r>
                        <a:rPr lang="en-US" sz="1100" u="none" strike="noStrike">
                          <a:solidFill>
                            <a:schemeClr val="bg1"/>
                          </a:solidFill>
                          <a:effectLst/>
                        </a:rPr>
                        <a:t>12348</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952989266"/>
                  </a:ext>
                </a:extLst>
              </a:tr>
              <a:tr h="147610">
                <a:tc>
                  <a:txBody>
                    <a:bodyPr/>
                    <a:lstStyle/>
                    <a:p>
                      <a:pPr algn="r" fontAlgn="b"/>
                      <a:r>
                        <a:rPr lang="en-US" sz="1100" u="none" strike="noStrike">
                          <a:solidFill>
                            <a:schemeClr val="bg1"/>
                          </a:solidFill>
                          <a:effectLst/>
                        </a:rPr>
                        <a:t>12349</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86295555"/>
                  </a:ext>
                </a:extLst>
              </a:tr>
              <a:tr h="147610">
                <a:tc>
                  <a:txBody>
                    <a:bodyPr/>
                    <a:lstStyle/>
                    <a:p>
                      <a:pPr algn="r" fontAlgn="b"/>
                      <a:r>
                        <a:rPr lang="en-US" sz="1100" u="none" strike="noStrike">
                          <a:solidFill>
                            <a:schemeClr val="bg1"/>
                          </a:solidFill>
                          <a:effectLst/>
                        </a:rPr>
                        <a:t>12350</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779286204"/>
                  </a:ext>
                </a:extLst>
              </a:tr>
              <a:tr h="147610">
                <a:tc>
                  <a:txBody>
                    <a:bodyPr/>
                    <a:lstStyle/>
                    <a:p>
                      <a:pPr algn="r" fontAlgn="b"/>
                      <a:r>
                        <a:rPr lang="en-US" sz="1100" u="none" strike="noStrike">
                          <a:solidFill>
                            <a:schemeClr val="bg1"/>
                          </a:solidFill>
                          <a:effectLst/>
                        </a:rPr>
                        <a:t>12351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55777080"/>
                  </a:ext>
                </a:extLst>
              </a:tr>
              <a:tr h="147610">
                <a:tc>
                  <a:txBody>
                    <a:bodyPr/>
                    <a:lstStyle/>
                    <a:p>
                      <a:pPr algn="r" fontAlgn="b"/>
                      <a:r>
                        <a:rPr lang="en-US" sz="1100" u="none" strike="noStrike">
                          <a:solidFill>
                            <a:schemeClr val="bg1"/>
                          </a:solidFill>
                          <a:effectLst/>
                        </a:rPr>
                        <a:t>12345</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b="0" i="0" u="none" strike="noStrike">
                          <a:solidFill>
                            <a:srgbClr val="000000"/>
                          </a:solidFill>
                          <a:effectLst/>
                          <a:latin typeface="Calibri" panose="020F0502020204030204" pitchFamily="34" charset="0"/>
                        </a:rPr>
                        <a:t>2223</a:t>
                      </a:r>
                    </a:p>
                  </a:txBody>
                  <a:tcPr marL="5443" marR="5443" marT="5443" marB="0" anchor="b">
                    <a:solidFill>
                      <a:srgbClr val="F3753F"/>
                    </a:solidFill>
                  </a:tcPr>
                </a:tc>
                <a:extLst>
                  <a:ext uri="{0D108BD9-81ED-4DB2-BD59-A6C34878D82A}">
                    <a16:rowId xmlns:a16="http://schemas.microsoft.com/office/drawing/2014/main" val="36326849"/>
                  </a:ext>
                </a:extLst>
              </a:tr>
              <a:tr h="147610">
                <a:tc>
                  <a:txBody>
                    <a:bodyPr/>
                    <a:lstStyle/>
                    <a:p>
                      <a:pPr algn="r" fontAlgn="b"/>
                      <a:r>
                        <a:rPr lang="en-US" sz="1100" u="none" strike="noStrike">
                          <a:solidFill>
                            <a:schemeClr val="bg1"/>
                          </a:solidFill>
                          <a:effectLst/>
                        </a:rPr>
                        <a:t>12346</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878189123"/>
                  </a:ext>
                </a:extLst>
              </a:tr>
              <a:tr h="147610">
                <a:tc>
                  <a:txBody>
                    <a:bodyPr/>
                    <a:lstStyle/>
                    <a:p>
                      <a:pPr algn="r" fontAlgn="b"/>
                      <a:r>
                        <a:rPr lang="en-US" sz="1100" u="none" strike="noStrike">
                          <a:solidFill>
                            <a:schemeClr val="bg1"/>
                          </a:solidFill>
                          <a:effectLst/>
                        </a:rPr>
                        <a:t>12347</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764661824"/>
                  </a:ext>
                </a:extLst>
              </a:tr>
              <a:tr h="147610">
                <a:tc>
                  <a:txBody>
                    <a:bodyPr/>
                    <a:lstStyle/>
                    <a:p>
                      <a:pPr algn="r" fontAlgn="b"/>
                      <a:r>
                        <a:rPr lang="en-US" sz="1100" u="none" strike="noStrike">
                          <a:solidFill>
                            <a:schemeClr val="bg1"/>
                          </a:solidFill>
                          <a:effectLst/>
                        </a:rPr>
                        <a:t>12348</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485219761"/>
                  </a:ext>
                </a:extLst>
              </a:tr>
              <a:tr h="147610">
                <a:tc>
                  <a:txBody>
                    <a:bodyPr/>
                    <a:lstStyle/>
                    <a:p>
                      <a:pPr algn="r" fontAlgn="b"/>
                      <a:r>
                        <a:rPr lang="en-US" sz="1100" u="none" strike="noStrike">
                          <a:solidFill>
                            <a:schemeClr val="bg1"/>
                          </a:solidFill>
                          <a:effectLst/>
                        </a:rPr>
                        <a:t>12349</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3460200715"/>
                  </a:ext>
                </a:extLst>
              </a:tr>
              <a:tr h="147610">
                <a:tc>
                  <a:txBody>
                    <a:bodyPr/>
                    <a:lstStyle/>
                    <a:p>
                      <a:pPr algn="r" fontAlgn="b"/>
                      <a:r>
                        <a:rPr lang="en-US" sz="1100" u="none" strike="noStrike">
                          <a:solidFill>
                            <a:schemeClr val="bg1"/>
                          </a:solidFill>
                          <a:effectLst/>
                        </a:rPr>
                        <a:t>12350</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2333905949"/>
                  </a:ext>
                </a:extLst>
              </a:tr>
              <a:tr h="147610">
                <a:tc>
                  <a:txBody>
                    <a:bodyPr/>
                    <a:lstStyle/>
                    <a:p>
                      <a:pPr algn="r" fontAlgn="b"/>
                      <a:r>
                        <a:rPr lang="en-US" sz="1100" u="none" strike="noStrike">
                          <a:solidFill>
                            <a:schemeClr val="bg1"/>
                          </a:solidFill>
                          <a:effectLst/>
                        </a:rPr>
                        <a:t>12351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441657272"/>
                  </a:ext>
                </a:extLst>
              </a:tr>
              <a:tr h="147610">
                <a:tc>
                  <a:txBody>
                    <a:bodyPr/>
                    <a:lstStyle/>
                    <a:p>
                      <a:pPr algn="r" fontAlgn="b"/>
                      <a:r>
                        <a:rPr lang="en-US" sz="1100" b="0" i="0" u="none" strike="noStrike">
                          <a:solidFill>
                            <a:schemeClr val="bg1"/>
                          </a:solidFill>
                          <a:effectLst/>
                          <a:latin typeface="Calibri" panose="020F0502020204030204" pitchFamily="34" charset="0"/>
                        </a:rPr>
                        <a:t>2345</a:t>
                      </a:r>
                    </a:p>
                  </a:txBody>
                  <a:tcPr marL="5443" marR="5443" marT="5443" marB="0" anchor="b">
                    <a:solidFill>
                      <a:schemeClr val="tx1"/>
                    </a:solidFill>
                  </a:tcPr>
                </a:tc>
                <a:tc>
                  <a:txBody>
                    <a:bodyPr/>
                    <a:lstStyle/>
                    <a:p>
                      <a:pPr algn="l" fontAlgn="b"/>
                      <a:r>
                        <a:rPr lang="en-US" sz="1100" b="0" i="0" u="none" strike="noStrike" err="1">
                          <a:solidFill>
                            <a:srgbClr val="000000"/>
                          </a:solidFill>
                          <a:effectLst/>
                          <a:latin typeface="Calibri" panose="020F0502020204030204" pitchFamily="34" charset="0"/>
                        </a:rPr>
                        <a:t>Fjlkd</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b="0" i="0" u="none" strike="noStrike" err="1">
                          <a:solidFill>
                            <a:srgbClr val="000000"/>
                          </a:solidFill>
                          <a:effectLst/>
                          <a:latin typeface="Calibri" panose="020F0502020204030204" pitchFamily="34" charset="0"/>
                        </a:rPr>
                        <a:t>Jlkjf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b="0" i="0" u="none" strike="noStrike" err="1">
                          <a:solidFill>
                            <a:srgbClr val="000000"/>
                          </a:solidFill>
                          <a:effectLst/>
                          <a:latin typeface="Calibri" panose="020F0502020204030204" pitchFamily="34" charset="0"/>
                        </a:rPr>
                        <a:t>Fjfjf</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b="0" i="0" u="none" strike="noStrike">
                          <a:solidFill>
                            <a:srgbClr val="000000"/>
                          </a:solidFill>
                          <a:effectLst/>
                          <a:latin typeface="Calibri" panose="020F0502020204030204" pitchFamily="34" charset="0"/>
                        </a:rPr>
                        <a:t>345</a:t>
                      </a:r>
                    </a:p>
                  </a:txBody>
                  <a:tcPr marL="5443" marR="5443" marT="5443" marB="0" anchor="b">
                    <a:solidFill>
                      <a:srgbClr val="F3753F"/>
                    </a:solidFill>
                  </a:tcPr>
                </a:tc>
                <a:tc>
                  <a:txBody>
                    <a:bodyPr/>
                    <a:lstStyle/>
                    <a:p>
                      <a:pPr algn="r" fontAlgn="b"/>
                      <a:r>
                        <a:rPr lang="en-US" sz="1100" b="0" i="0" u="none" strike="noStrike">
                          <a:solidFill>
                            <a:srgbClr val="000000"/>
                          </a:solidFill>
                          <a:effectLst/>
                          <a:latin typeface="Calibri" panose="020F0502020204030204" pitchFamily="34" charset="0"/>
                        </a:rPr>
                        <a:t>0123</a:t>
                      </a:r>
                    </a:p>
                  </a:txBody>
                  <a:tcPr marL="5443" marR="5443" marT="5443" marB="0" anchor="b">
                    <a:solidFill>
                      <a:srgbClr val="F3753F"/>
                    </a:solidFill>
                  </a:tcPr>
                </a:tc>
                <a:extLst>
                  <a:ext uri="{0D108BD9-81ED-4DB2-BD59-A6C34878D82A}">
                    <a16:rowId xmlns:a16="http://schemas.microsoft.com/office/drawing/2014/main" val="1675769657"/>
                  </a:ext>
                </a:extLst>
              </a:tr>
            </a:tbl>
          </a:graphicData>
        </a:graphic>
      </p:graphicFrame>
      <p:sp>
        <p:nvSpPr>
          <p:cNvPr id="21" name="Right Arrow 3">
            <a:extLst>
              <a:ext uri="{FF2B5EF4-FFF2-40B4-BE49-F238E27FC236}">
                <a16:creationId xmlns:a16="http://schemas.microsoft.com/office/drawing/2014/main" id="{C782FBB1-58BC-B210-6185-C0D85594C0CF}"/>
              </a:ext>
            </a:extLst>
          </p:cNvPr>
          <p:cNvSpPr/>
          <p:nvPr/>
        </p:nvSpPr>
        <p:spPr>
          <a:xfrm rot="16200000">
            <a:off x="8791567" y="4294442"/>
            <a:ext cx="828683" cy="300942"/>
          </a:xfrm>
          <a:prstGeom prst="rightArrow">
            <a:avLst/>
          </a:prstGeom>
          <a:solidFill>
            <a:schemeClr val="accent1"/>
          </a:solidFill>
          <a:ln w="9525">
            <a:solidFill>
              <a:schemeClr val="tx1"/>
            </a:solidFill>
            <a:miter lim="800000"/>
            <a:headEnd/>
            <a:tailEnd/>
          </a:ln>
          <a:effectLst/>
        </p:spPr>
        <p:txBody>
          <a:bodyPr wrap="square" tIns="121920" bIns="121920" rtlCol="0" anchor="t">
            <a:prstTxWarp prst="textNoShape">
              <a:avLst/>
            </a:prstTxWarp>
            <a:noAutofit/>
          </a:bodyPr>
          <a:lstStyle/>
          <a:p>
            <a:pPr algn="ctr"/>
            <a:endParaRPr lang="en-US" sz="2400" kern="0" err="1">
              <a:solidFill>
                <a:prstClr val="white"/>
              </a:solidFill>
            </a:endParaRPr>
          </a:p>
        </p:txBody>
      </p:sp>
      <p:sp>
        <p:nvSpPr>
          <p:cNvPr id="23" name="TextBox 22">
            <a:extLst>
              <a:ext uri="{FF2B5EF4-FFF2-40B4-BE49-F238E27FC236}">
                <a16:creationId xmlns:a16="http://schemas.microsoft.com/office/drawing/2014/main" id="{AACB311F-7A01-4DA1-8460-0E1459CA7E91}"/>
              </a:ext>
            </a:extLst>
          </p:cNvPr>
          <p:cNvSpPr txBox="1"/>
          <p:nvPr/>
        </p:nvSpPr>
        <p:spPr>
          <a:xfrm>
            <a:off x="8409839" y="580569"/>
            <a:ext cx="2185056" cy="369332"/>
          </a:xfrm>
          <a:prstGeom prst="rect">
            <a:avLst/>
          </a:prstGeom>
          <a:noFill/>
        </p:spPr>
        <p:txBody>
          <a:bodyPr wrap="square" rtlCol="0">
            <a:spAutoFit/>
          </a:bodyPr>
          <a:lstStyle/>
          <a:p>
            <a:r>
              <a:rPr lang="en-US"/>
              <a:t>Modeling Ready ADS</a:t>
            </a:r>
          </a:p>
        </p:txBody>
      </p:sp>
    </p:spTree>
    <p:extLst>
      <p:ext uri="{BB962C8B-B14F-4D97-AF65-F5344CB8AC3E}">
        <p14:creationId xmlns:p14="http://schemas.microsoft.com/office/powerpoint/2010/main" val="29759289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CC390-5E5C-3FF8-B891-11A09BFF7E6F}"/>
              </a:ext>
            </a:extLst>
          </p:cNvPr>
          <p:cNvSpPr>
            <a:spLocks noGrp="1"/>
          </p:cNvSpPr>
          <p:nvPr>
            <p:ph type="title"/>
          </p:nvPr>
        </p:nvSpPr>
        <p:spPr/>
        <p:txBody>
          <a:bodyPr/>
          <a:lstStyle/>
          <a:p>
            <a:r>
              <a:rPr lang="en-US" dirty="0"/>
              <a:t>Pandas Data Profiling</a:t>
            </a:r>
          </a:p>
        </p:txBody>
      </p:sp>
      <p:graphicFrame>
        <p:nvGraphicFramePr>
          <p:cNvPr id="5" name="Content Placeholder 4">
            <a:extLst>
              <a:ext uri="{FF2B5EF4-FFF2-40B4-BE49-F238E27FC236}">
                <a16:creationId xmlns:a16="http://schemas.microsoft.com/office/drawing/2014/main" id="{A6BECE39-1728-FC86-206A-3508D8F99473}"/>
              </a:ext>
            </a:extLst>
          </p:cNvPr>
          <p:cNvGraphicFramePr>
            <a:graphicFrameLocks noGrp="1"/>
          </p:cNvGraphicFramePr>
          <p:nvPr>
            <p:ph idx="1"/>
            <p:extLst>
              <p:ext uri="{D42A27DB-BD31-4B8C-83A1-F6EECF244321}">
                <p14:modId xmlns:p14="http://schemas.microsoft.com/office/powerpoint/2010/main" val="93690892"/>
              </p:ext>
            </p:extLst>
          </p:nvPr>
        </p:nvGraphicFramePr>
        <p:xfrm>
          <a:off x="581025" y="1450975"/>
          <a:ext cx="11029948" cy="4950460"/>
        </p:xfrm>
        <a:graphic>
          <a:graphicData uri="http://schemas.openxmlformats.org/drawingml/2006/table">
            <a:tbl>
              <a:tblPr firstRow="1" bandRow="1">
                <a:tableStyleId>{5C22544A-7EE6-4342-B048-85BDC9FD1C3A}</a:tableStyleId>
              </a:tblPr>
              <a:tblGrid>
                <a:gridCol w="2347705">
                  <a:extLst>
                    <a:ext uri="{9D8B030D-6E8A-4147-A177-3AD203B41FA5}">
                      <a16:colId xmlns:a16="http://schemas.microsoft.com/office/drawing/2014/main" val="1839139231"/>
                    </a:ext>
                  </a:extLst>
                </a:gridCol>
                <a:gridCol w="3167269">
                  <a:extLst>
                    <a:ext uri="{9D8B030D-6E8A-4147-A177-3AD203B41FA5}">
                      <a16:colId xmlns:a16="http://schemas.microsoft.com/office/drawing/2014/main" val="371577303"/>
                    </a:ext>
                  </a:extLst>
                </a:gridCol>
                <a:gridCol w="2757487">
                  <a:extLst>
                    <a:ext uri="{9D8B030D-6E8A-4147-A177-3AD203B41FA5}">
                      <a16:colId xmlns:a16="http://schemas.microsoft.com/office/drawing/2014/main" val="3366056465"/>
                    </a:ext>
                  </a:extLst>
                </a:gridCol>
                <a:gridCol w="2757487">
                  <a:extLst>
                    <a:ext uri="{9D8B030D-6E8A-4147-A177-3AD203B41FA5}">
                      <a16:colId xmlns:a16="http://schemas.microsoft.com/office/drawing/2014/main" val="2277868959"/>
                    </a:ext>
                  </a:extLst>
                </a:gridCol>
              </a:tblGrid>
              <a:tr h="370840">
                <a:tc>
                  <a:txBody>
                    <a:bodyPr/>
                    <a:lstStyle/>
                    <a:p>
                      <a:pPr rtl="0" fontAlgn="b">
                        <a:buNone/>
                      </a:pPr>
                      <a:r>
                        <a:rPr lang="en-US" dirty="0">
                          <a:effectLst/>
                        </a:rPr>
                        <a:t>Function</a:t>
                      </a:r>
                    </a:p>
                  </a:txBody>
                  <a:tcPr marL="28575" marR="28575" marT="19050" marB="19050" anchor="b"/>
                </a:tc>
                <a:tc>
                  <a:txBody>
                    <a:bodyPr/>
                    <a:lstStyle/>
                    <a:p>
                      <a:pPr rtl="0" fontAlgn="b">
                        <a:buNone/>
                      </a:pPr>
                      <a:r>
                        <a:rPr lang="en-US">
                          <a:effectLst/>
                        </a:rPr>
                        <a:t>Purpose</a:t>
                      </a:r>
                    </a:p>
                  </a:txBody>
                  <a:tcPr marL="28575" marR="28575" marT="19050" marB="19050" anchor="b"/>
                </a:tc>
                <a:tc>
                  <a:txBody>
                    <a:bodyPr/>
                    <a:lstStyle/>
                    <a:p>
                      <a:pPr rtl="0" fontAlgn="b">
                        <a:buNone/>
                      </a:pPr>
                      <a:r>
                        <a:rPr lang="en-US">
                          <a:effectLst/>
                        </a:rPr>
                        <a:t>Best For</a:t>
                      </a:r>
                    </a:p>
                  </a:txBody>
                  <a:tcPr marL="28575" marR="28575" marT="19050" marB="19050" anchor="b"/>
                </a:tc>
                <a:tc>
                  <a:txBody>
                    <a:bodyPr/>
                    <a:lstStyle/>
                    <a:p>
                      <a:pPr rtl="0" fontAlgn="b">
                        <a:buNone/>
                      </a:pPr>
                      <a:r>
                        <a:rPr lang="en-US">
                          <a:effectLst/>
                        </a:rPr>
                        <a:t>Output</a:t>
                      </a:r>
                    </a:p>
                  </a:txBody>
                  <a:tcPr marL="28575" marR="28575" marT="19050" marB="19050" anchor="b"/>
                </a:tc>
                <a:extLst>
                  <a:ext uri="{0D108BD9-81ED-4DB2-BD59-A6C34878D82A}">
                    <a16:rowId xmlns:a16="http://schemas.microsoft.com/office/drawing/2014/main" val="2101948817"/>
                  </a:ext>
                </a:extLst>
              </a:tr>
              <a:tr h="370840">
                <a:tc>
                  <a:txBody>
                    <a:bodyPr/>
                    <a:lstStyle/>
                    <a:p>
                      <a:pPr rtl="0" fontAlgn="b">
                        <a:buNone/>
                      </a:pPr>
                      <a:r>
                        <a:rPr lang="en-US">
                          <a:effectLst/>
                        </a:rPr>
                        <a:t>df.info()</a:t>
                      </a:r>
                    </a:p>
                  </a:txBody>
                  <a:tcPr marL="28575" marR="28575" marT="19050" marB="19050" anchor="b"/>
                </a:tc>
                <a:tc>
                  <a:txBody>
                    <a:bodyPr/>
                    <a:lstStyle/>
                    <a:p>
                      <a:pPr rtl="0" fontAlgn="b">
                        <a:buNone/>
                      </a:pPr>
                      <a:r>
                        <a:rPr lang="en-US">
                          <a:effectLst/>
                        </a:rPr>
                        <a:t>Provides a technical summary of the DataFrame.</a:t>
                      </a:r>
                    </a:p>
                  </a:txBody>
                  <a:tcPr marL="28575" marR="28575" marT="19050" marB="19050" anchor="b"/>
                </a:tc>
                <a:tc>
                  <a:txBody>
                    <a:bodyPr/>
                    <a:lstStyle/>
                    <a:p>
                      <a:pPr rtl="0" fontAlgn="b">
                        <a:buNone/>
                      </a:pPr>
                      <a:r>
                        <a:rPr lang="en-US">
                          <a:effectLst/>
                        </a:rPr>
                        <a:t>Quickly checking data types and finding columns with missing values.</a:t>
                      </a:r>
                    </a:p>
                  </a:txBody>
                  <a:tcPr marL="28575" marR="28575" marT="19050" marB="19050" anchor="b"/>
                </a:tc>
                <a:tc>
                  <a:txBody>
                    <a:bodyPr/>
                    <a:lstStyle/>
                    <a:p>
                      <a:pPr rtl="0" fontAlgn="b">
                        <a:buNone/>
                      </a:pPr>
                      <a:r>
                        <a:rPr lang="en-US">
                          <a:effectLst/>
                        </a:rPr>
                        <a:t>A text summary of columns, non-null counts, and data types.</a:t>
                      </a:r>
                    </a:p>
                  </a:txBody>
                  <a:tcPr marL="0" marR="0" marT="19050" marB="19050" anchor="b"/>
                </a:tc>
                <a:extLst>
                  <a:ext uri="{0D108BD9-81ED-4DB2-BD59-A6C34878D82A}">
                    <a16:rowId xmlns:a16="http://schemas.microsoft.com/office/drawing/2014/main" val="3436580800"/>
                  </a:ext>
                </a:extLst>
              </a:tr>
              <a:tr h="370840">
                <a:tc>
                  <a:txBody>
                    <a:bodyPr/>
                    <a:lstStyle/>
                    <a:p>
                      <a:pPr rtl="0" fontAlgn="b">
                        <a:buNone/>
                      </a:pPr>
                      <a:r>
                        <a:rPr lang="en-US">
                          <a:effectLst/>
                        </a:rPr>
                        <a:t>df.describe()</a:t>
                      </a:r>
                    </a:p>
                  </a:txBody>
                  <a:tcPr marL="28575" marR="28575" marT="19050" marB="19050" anchor="b"/>
                </a:tc>
                <a:tc>
                  <a:txBody>
                    <a:bodyPr/>
                    <a:lstStyle/>
                    <a:p>
                      <a:pPr rtl="0" fontAlgn="b">
                        <a:buNone/>
                      </a:pPr>
                      <a:r>
                        <a:rPr lang="en-US">
                          <a:effectLst/>
                        </a:rPr>
                        <a:t>Generates descriptive statistics for numerical columns.</a:t>
                      </a:r>
                    </a:p>
                  </a:txBody>
                  <a:tcPr marL="28575" marR="28575" marT="19050" marB="19050" anchor="b"/>
                </a:tc>
                <a:tc>
                  <a:txBody>
                    <a:bodyPr/>
                    <a:lstStyle/>
                    <a:p>
                      <a:pPr rtl="0" fontAlgn="b">
                        <a:buNone/>
                      </a:pPr>
                      <a:r>
                        <a:rPr lang="en-US">
                          <a:effectLst/>
                        </a:rPr>
                        <a:t>Understanding the distribution, scale, and potential outliers of numerical data.</a:t>
                      </a:r>
                    </a:p>
                  </a:txBody>
                  <a:tcPr marL="28575" marR="28575" marT="19050" marB="19050" anchor="b"/>
                </a:tc>
                <a:tc>
                  <a:txBody>
                    <a:bodyPr/>
                    <a:lstStyle/>
                    <a:p>
                      <a:pPr rtl="0" fontAlgn="b">
                        <a:buNone/>
                      </a:pPr>
                      <a:r>
                        <a:rPr lang="en-US">
                          <a:effectLst/>
                        </a:rPr>
                        <a:t>A table of statistics (mean, median, min, max, etc.).</a:t>
                      </a:r>
                    </a:p>
                  </a:txBody>
                  <a:tcPr marL="0" marR="0" marT="19050" marB="19050" anchor="b"/>
                </a:tc>
                <a:extLst>
                  <a:ext uri="{0D108BD9-81ED-4DB2-BD59-A6C34878D82A}">
                    <a16:rowId xmlns:a16="http://schemas.microsoft.com/office/drawing/2014/main" val="4164776902"/>
                  </a:ext>
                </a:extLst>
              </a:tr>
              <a:tr h="370840">
                <a:tc>
                  <a:txBody>
                    <a:bodyPr/>
                    <a:lstStyle/>
                    <a:p>
                      <a:pPr rtl="0" fontAlgn="b">
                        <a:buNone/>
                      </a:pPr>
                      <a:r>
                        <a:rPr lang="en-US">
                          <a:effectLst/>
                        </a:rPr>
                        <a:t>df.isnull().sum()</a:t>
                      </a:r>
                    </a:p>
                  </a:txBody>
                  <a:tcPr marL="28575" marR="28575" marT="19050" marB="19050" anchor="b"/>
                </a:tc>
                <a:tc>
                  <a:txBody>
                    <a:bodyPr/>
                    <a:lstStyle/>
                    <a:p>
                      <a:pPr rtl="0" fontAlgn="b">
                        <a:buNone/>
                      </a:pPr>
                      <a:r>
                        <a:rPr lang="en-US" dirty="0">
                          <a:effectLst/>
                        </a:rPr>
                        <a:t>Counts the exact number of </a:t>
                      </a:r>
                      <a:r>
                        <a:rPr lang="en-US" dirty="0">
                          <a:effectLst/>
                          <a:highlight>
                            <a:srgbClr val="FFFF00"/>
                          </a:highlight>
                        </a:rPr>
                        <a:t>missing</a:t>
                      </a:r>
                      <a:r>
                        <a:rPr lang="en-US" dirty="0">
                          <a:effectLst/>
                        </a:rPr>
                        <a:t> (</a:t>
                      </a:r>
                      <a:r>
                        <a:rPr lang="en-US" dirty="0" err="1">
                          <a:effectLst/>
                        </a:rPr>
                        <a:t>NaN</a:t>
                      </a:r>
                      <a:r>
                        <a:rPr lang="en-US" dirty="0">
                          <a:effectLst/>
                        </a:rPr>
                        <a:t>) values in each column.</a:t>
                      </a:r>
                    </a:p>
                  </a:txBody>
                  <a:tcPr marL="28575" marR="28575" marT="19050" marB="19050" anchor="b"/>
                </a:tc>
                <a:tc>
                  <a:txBody>
                    <a:bodyPr/>
                    <a:lstStyle/>
                    <a:p>
                      <a:pPr rtl="0" fontAlgn="b">
                        <a:buNone/>
                      </a:pPr>
                      <a:r>
                        <a:rPr lang="en-US">
                          <a:effectLst/>
                        </a:rPr>
                        <a:t>Quantifying the severity of missing data for each feature.</a:t>
                      </a:r>
                    </a:p>
                  </a:txBody>
                  <a:tcPr marL="28575" marR="28575" marT="19050" marB="19050" anchor="b"/>
                </a:tc>
                <a:tc>
                  <a:txBody>
                    <a:bodyPr/>
                    <a:lstStyle/>
                    <a:p>
                      <a:pPr rtl="0" fontAlgn="b">
                        <a:buNone/>
                      </a:pPr>
                      <a:r>
                        <a:rPr lang="en-US">
                          <a:effectLst/>
                        </a:rPr>
                        <a:t>A Series showing each column name and its null count.</a:t>
                      </a:r>
                    </a:p>
                  </a:txBody>
                  <a:tcPr marL="0" marR="0" marT="19050" marB="19050" anchor="b"/>
                </a:tc>
                <a:extLst>
                  <a:ext uri="{0D108BD9-81ED-4DB2-BD59-A6C34878D82A}">
                    <a16:rowId xmlns:a16="http://schemas.microsoft.com/office/drawing/2014/main" val="1085430536"/>
                  </a:ext>
                </a:extLst>
              </a:tr>
              <a:tr h="370840">
                <a:tc>
                  <a:txBody>
                    <a:bodyPr/>
                    <a:lstStyle/>
                    <a:p>
                      <a:pPr rtl="0" fontAlgn="b">
                        <a:buNone/>
                      </a:pPr>
                      <a:r>
                        <a:rPr lang="en-US">
                          <a:effectLst/>
                        </a:rPr>
                        <a:t>df['col'].value_counts()</a:t>
                      </a:r>
                    </a:p>
                  </a:txBody>
                  <a:tcPr marL="28575" marR="28575" marT="19050" marB="19050" anchor="b"/>
                </a:tc>
                <a:tc>
                  <a:txBody>
                    <a:bodyPr/>
                    <a:lstStyle/>
                    <a:p>
                      <a:pPr rtl="0" fontAlgn="b">
                        <a:buNone/>
                      </a:pPr>
                      <a:r>
                        <a:rPr lang="en-US" dirty="0">
                          <a:effectLst/>
                        </a:rPr>
                        <a:t>Counts the unique values in a </a:t>
                      </a:r>
                      <a:r>
                        <a:rPr lang="en-US" dirty="0">
                          <a:effectLst/>
                          <a:highlight>
                            <a:srgbClr val="FFFF00"/>
                          </a:highlight>
                        </a:rPr>
                        <a:t>categorical</a:t>
                      </a:r>
                      <a:r>
                        <a:rPr lang="en-US" dirty="0">
                          <a:effectLst/>
                        </a:rPr>
                        <a:t> column.</a:t>
                      </a:r>
                    </a:p>
                  </a:txBody>
                  <a:tcPr marL="28575" marR="28575" marT="19050" marB="19050" anchor="b"/>
                </a:tc>
                <a:tc>
                  <a:txBody>
                    <a:bodyPr/>
                    <a:lstStyle/>
                    <a:p>
                      <a:pPr rtl="0" fontAlgn="b">
                        <a:buNone/>
                      </a:pPr>
                      <a:r>
                        <a:rPr lang="en-US">
                          <a:effectLst/>
                        </a:rPr>
                        <a:t>Analyzing the distribution of categories and spotting inconsistencies.</a:t>
                      </a:r>
                    </a:p>
                  </a:txBody>
                  <a:tcPr marL="28575" marR="28575" marT="19050" marB="19050" anchor="b"/>
                </a:tc>
                <a:tc>
                  <a:txBody>
                    <a:bodyPr/>
                    <a:lstStyle/>
                    <a:p>
                      <a:pPr rtl="0" fontAlgn="b">
                        <a:buNone/>
                      </a:pPr>
                      <a:r>
                        <a:rPr lang="en-US">
                          <a:effectLst/>
                        </a:rPr>
                        <a:t>A Series of unique values and their frequencies.</a:t>
                      </a:r>
                    </a:p>
                  </a:txBody>
                  <a:tcPr marL="0" marR="0" marT="19050" marB="19050" anchor="b"/>
                </a:tc>
                <a:extLst>
                  <a:ext uri="{0D108BD9-81ED-4DB2-BD59-A6C34878D82A}">
                    <a16:rowId xmlns:a16="http://schemas.microsoft.com/office/drawing/2014/main" val="1900772626"/>
                  </a:ext>
                </a:extLst>
              </a:tr>
              <a:tr h="370840">
                <a:tc>
                  <a:txBody>
                    <a:bodyPr/>
                    <a:lstStyle/>
                    <a:p>
                      <a:pPr rtl="0" fontAlgn="b">
                        <a:buNone/>
                      </a:pPr>
                      <a:r>
                        <a:rPr lang="en-US">
                          <a:effectLst/>
                        </a:rPr>
                        <a:t>df.duplicated().sum()</a:t>
                      </a:r>
                    </a:p>
                  </a:txBody>
                  <a:tcPr marL="28575" marR="28575" marT="19050" marB="19050" anchor="b"/>
                </a:tc>
                <a:tc>
                  <a:txBody>
                    <a:bodyPr/>
                    <a:lstStyle/>
                    <a:p>
                      <a:pPr rtl="0" fontAlgn="b">
                        <a:buNone/>
                      </a:pPr>
                      <a:r>
                        <a:rPr lang="en-US" dirty="0">
                          <a:effectLst/>
                        </a:rPr>
                        <a:t>Counts the total number of </a:t>
                      </a:r>
                      <a:r>
                        <a:rPr lang="en-US" dirty="0">
                          <a:effectLst/>
                          <a:highlight>
                            <a:srgbClr val="FFFF00"/>
                          </a:highlight>
                        </a:rPr>
                        <a:t>duplicate</a:t>
                      </a:r>
                      <a:r>
                        <a:rPr lang="en-US" dirty="0">
                          <a:effectLst/>
                        </a:rPr>
                        <a:t> rows.</a:t>
                      </a:r>
                    </a:p>
                  </a:txBody>
                  <a:tcPr marL="28575" marR="28575" marT="19050" marB="19050" anchor="b"/>
                </a:tc>
                <a:tc>
                  <a:txBody>
                    <a:bodyPr/>
                    <a:lstStyle/>
                    <a:p>
                      <a:pPr rtl="0" fontAlgn="b">
                        <a:buNone/>
                      </a:pPr>
                      <a:r>
                        <a:rPr lang="en-US">
                          <a:effectLst/>
                        </a:rPr>
                        <a:t>Checking for data redundancy and integrity issues.</a:t>
                      </a:r>
                    </a:p>
                  </a:txBody>
                  <a:tcPr marL="28575" marR="28575" marT="19050" marB="19050" anchor="b"/>
                </a:tc>
                <a:tc>
                  <a:txBody>
                    <a:bodyPr/>
                    <a:lstStyle/>
                    <a:p>
                      <a:pPr rtl="0" fontAlgn="b">
                        <a:buNone/>
                      </a:pPr>
                      <a:r>
                        <a:rPr lang="en-US" dirty="0">
                          <a:effectLst/>
                        </a:rPr>
                        <a:t>A single integer representing the number of duplicate rows.</a:t>
                      </a:r>
                    </a:p>
                  </a:txBody>
                  <a:tcPr marL="0" marR="0" marT="19050" marB="19050" anchor="b"/>
                </a:tc>
                <a:extLst>
                  <a:ext uri="{0D108BD9-81ED-4DB2-BD59-A6C34878D82A}">
                    <a16:rowId xmlns:a16="http://schemas.microsoft.com/office/drawing/2014/main" val="1728203527"/>
                  </a:ext>
                </a:extLst>
              </a:tr>
            </a:tbl>
          </a:graphicData>
        </a:graphic>
      </p:graphicFrame>
      <p:sp>
        <p:nvSpPr>
          <p:cNvPr id="4" name="Slide Number Placeholder 3">
            <a:extLst>
              <a:ext uri="{FF2B5EF4-FFF2-40B4-BE49-F238E27FC236}">
                <a16:creationId xmlns:a16="http://schemas.microsoft.com/office/drawing/2014/main" id="{76E402B4-C341-1D3D-FE10-B83975B748DF}"/>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4039522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265ABD-3CBC-7772-F02A-87DADB8F16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5376D9-BFD4-DBF8-A684-A3037F780080}"/>
              </a:ext>
            </a:extLst>
          </p:cNvPr>
          <p:cNvSpPr>
            <a:spLocks noGrp="1"/>
          </p:cNvSpPr>
          <p:nvPr>
            <p:ph type="title"/>
          </p:nvPr>
        </p:nvSpPr>
        <p:spPr/>
        <p:txBody>
          <a:bodyPr/>
          <a:lstStyle/>
          <a:p>
            <a:r>
              <a:rPr lang="en-US" dirty="0"/>
              <a:t>Automated Data Profiling</a:t>
            </a:r>
          </a:p>
        </p:txBody>
      </p:sp>
      <p:sp>
        <p:nvSpPr>
          <p:cNvPr id="4" name="Slide Number Placeholder 3">
            <a:extLst>
              <a:ext uri="{FF2B5EF4-FFF2-40B4-BE49-F238E27FC236}">
                <a16:creationId xmlns:a16="http://schemas.microsoft.com/office/drawing/2014/main" id="{AEB4F96A-B8FB-FC7F-6AAA-C260748852C9}"/>
              </a:ext>
            </a:extLst>
          </p:cNvPr>
          <p:cNvSpPr>
            <a:spLocks noGrp="1"/>
          </p:cNvSpPr>
          <p:nvPr>
            <p:ph type="sldNum" sz="quarter" idx="12"/>
          </p:nvPr>
        </p:nvSpPr>
        <p:spPr/>
        <p:txBody>
          <a:bodyPr/>
          <a:lstStyle/>
          <a:p>
            <a:fld id="{3A98EE3D-8CD1-4C3F-BD1C-C98C9596463C}" type="slidenum">
              <a:rPr lang="en-US" smtClean="0"/>
              <a:t>9</a:t>
            </a:fld>
            <a:endParaRPr lang="en-US" dirty="0"/>
          </a:p>
        </p:txBody>
      </p:sp>
      <p:sp>
        <p:nvSpPr>
          <p:cNvPr id="9" name="Content Placeholder 8">
            <a:extLst>
              <a:ext uri="{FF2B5EF4-FFF2-40B4-BE49-F238E27FC236}">
                <a16:creationId xmlns:a16="http://schemas.microsoft.com/office/drawing/2014/main" id="{27B94E9E-B20B-18F6-2948-E804F30FA82E}"/>
              </a:ext>
            </a:extLst>
          </p:cNvPr>
          <p:cNvSpPr>
            <a:spLocks noGrp="1"/>
          </p:cNvSpPr>
          <p:nvPr>
            <p:ph idx="1"/>
          </p:nvPr>
        </p:nvSpPr>
        <p:spPr>
          <a:xfrm>
            <a:off x="581192" y="1451113"/>
            <a:ext cx="8167391" cy="4524237"/>
          </a:xfrm>
        </p:spPr>
        <p:txBody>
          <a:bodyPr>
            <a:normAutofit/>
          </a:bodyPr>
          <a:lstStyle/>
          <a:p>
            <a:pPr marL="0" indent="0">
              <a:buNone/>
            </a:pPr>
            <a:r>
              <a:rPr lang="en-US" sz="2000" dirty="0"/>
              <a:t>These libraries are designed to give you a comprehensive overview of your dataset with minimal code, saving you a significant amount of time during the initial exploratory phase.</a:t>
            </a:r>
          </a:p>
          <a:p>
            <a:r>
              <a:rPr lang="en-US" sz="2000" b="1" dirty="0" err="1"/>
              <a:t>ydata</a:t>
            </a:r>
            <a:r>
              <a:rPr lang="en-US" sz="2000" b="1" dirty="0"/>
              <a:t>-profiling</a:t>
            </a:r>
            <a:r>
              <a:rPr lang="en-US" sz="2000" dirty="0"/>
              <a:t>: The most popular choice for generating a detailed, interactive HTML report that covers everything from missing values and correlations to data distributions.</a:t>
            </a:r>
          </a:p>
          <a:p>
            <a:r>
              <a:rPr lang="en-US" sz="2000" b="1" dirty="0" err="1"/>
              <a:t>Sweetviz</a:t>
            </a:r>
            <a:r>
              <a:rPr lang="en-US" sz="2000" dirty="0"/>
              <a:t>: Excellent for creating beautiful, visual reports and is especially powerful for comparing two datasets (like a training and a testing set).</a:t>
            </a:r>
          </a:p>
          <a:p>
            <a:endParaRPr lang="en-US" sz="2000" dirty="0"/>
          </a:p>
        </p:txBody>
      </p:sp>
    </p:spTree>
    <p:extLst>
      <p:ext uri="{BB962C8B-B14F-4D97-AF65-F5344CB8AC3E}">
        <p14:creationId xmlns:p14="http://schemas.microsoft.com/office/powerpoint/2010/main" val="306136845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D289AE2-D2AE-49D1-AFAC-3A79F6794255}">
  <ds:schemaRefs>
    <ds:schemaRef ds:uri="http://purl.org/dc/terms/"/>
    <ds:schemaRef ds:uri="http://purl.org/dc/dcmitype/"/>
    <ds:schemaRef ds:uri="http://www.w3.org/XML/1998/namespace"/>
    <ds:schemaRef ds:uri="71af3243-3dd4-4a8d-8c0d-dd76da1f02a5"/>
    <ds:schemaRef ds:uri="http://schemas.microsoft.com/office/2006/documentManagement/types"/>
    <ds:schemaRef ds:uri="http://purl.org/dc/elements/1.1/"/>
    <ds:schemaRef ds:uri="http://schemas.openxmlformats.org/package/2006/metadata/core-properties"/>
    <ds:schemaRef ds:uri="http://schemas.microsoft.com/office/infopath/2007/PartnerControls"/>
    <ds:schemaRef ds:uri="16c05727-aa75-4e4a-9b5f-8a80a1165891"/>
    <ds:schemaRef ds:uri="http://schemas.microsoft.com/office/2006/metadata/properties"/>
  </ds:schemaRefs>
</ds:datastoreItem>
</file>

<file path=customXml/itemProps2.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27BD4C1-B6B1-4715-ABF9-E660A51A4E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37650</TotalTime>
  <Words>2782</Words>
  <Application>Microsoft Office PowerPoint</Application>
  <PresentationFormat>Widescreen</PresentationFormat>
  <Paragraphs>1111</Paragraphs>
  <Slides>19</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.SF NS</vt:lpstr>
      <vt:lpstr>Arial</vt:lpstr>
      <vt:lpstr>Calibri</vt:lpstr>
      <vt:lpstr>Franklin Gothic Book</vt:lpstr>
      <vt:lpstr>Franklin Gothic Demi</vt:lpstr>
      <vt:lpstr>Roboto</vt:lpstr>
      <vt:lpstr>Wingdings 2</vt:lpstr>
      <vt:lpstr>DividendVTI</vt:lpstr>
      <vt:lpstr>From Mess to Model: Mastering Data Preparation</vt:lpstr>
      <vt:lpstr>Why is Data Preparation so Important? </vt:lpstr>
      <vt:lpstr>Learning Objectives</vt:lpstr>
      <vt:lpstr>Data Preparation Concepts for Today</vt:lpstr>
      <vt:lpstr>Review: The 6S5P Data Science Lifecycle</vt:lpstr>
      <vt:lpstr>2. Identify and Acquire the Data</vt:lpstr>
      <vt:lpstr>3. Understand and Prepare the Data</vt:lpstr>
      <vt:lpstr>Pandas Data Profiling</vt:lpstr>
      <vt:lpstr>Automated Data Profiling</vt:lpstr>
      <vt:lpstr>The zyBook Data Preparation Process</vt:lpstr>
      <vt:lpstr>The Updated Data Preparation Process</vt:lpstr>
      <vt:lpstr>Data Cleaning</vt:lpstr>
      <vt:lpstr>Data Transformation &amp; Feature Engineering</vt:lpstr>
      <vt:lpstr>Feature Scaling: Normalization vs. Standardization</vt:lpstr>
      <vt:lpstr>Normalization (AKA MIN-Max scaling)</vt:lpstr>
      <vt:lpstr>Standardization (AKA z-score normalization)</vt:lpstr>
      <vt:lpstr>Groupby</vt:lpstr>
      <vt:lpstr>Pivot Table</vt:lpstr>
      <vt:lpstr>Crosstab / contingency / Frequency Table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Data Science Lifecycle</dc:title>
  <dc:creator>Scott Toborg</dc:creator>
  <cp:lastModifiedBy>Jake Rhodes</cp:lastModifiedBy>
  <cp:revision>14</cp:revision>
  <cp:lastPrinted>2023-09-06T17:16:28Z</cp:lastPrinted>
  <dcterms:created xsi:type="dcterms:W3CDTF">2023-08-21T23:41:59Z</dcterms:created>
  <dcterms:modified xsi:type="dcterms:W3CDTF">2026-01-15T12:42:44Z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